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4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4" name="Shape 9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4" name="Shape 3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It’s important to keep in mind why you joined this class. Let’s talk about your goals.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/>
          <p:cNvSpPr/>
          <p:nvPr/>
        </p:nvSpPr>
        <p:spPr>
          <a:xfrm>
            <a:off x="0" y="0"/>
            <a:ext cx="9164595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16" name="TextBox 17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/>
            <a:r>
              <a:t>© 2017 The Coding Boot Camp</a:t>
            </a:r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"/>
          </p:nvPr>
        </p:nvSpPr>
        <p:spPr>
          <a:xfrm>
            <a:off x="396991" y="2504043"/>
            <a:ext cx="2700337" cy="38100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000">
                <a:solidFill>
                  <a:srgbClr val="FFFFFF"/>
                </a:solidFill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1pPr>
            <a:lvl2pPr marL="685800" indent="-228600">
              <a:buFontTx/>
              <a:defRPr sz="2000">
                <a:solidFill>
                  <a:srgbClr val="FFFFFF"/>
                </a:solidFill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2pPr>
            <a:lvl3pPr marL="1143000" indent="-228600">
              <a:buFontTx/>
              <a:defRPr sz="2000">
                <a:solidFill>
                  <a:srgbClr val="FFFFFF"/>
                </a:solidFill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3pPr>
            <a:lvl4pPr marL="1600200" indent="-228600">
              <a:buFontTx/>
              <a:defRPr sz="2000">
                <a:solidFill>
                  <a:srgbClr val="FFFFFF"/>
                </a:solidFill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4pPr>
            <a:lvl5pPr marL="2057400" indent="-228600">
              <a:buFontTx/>
              <a:defRPr sz="2000">
                <a:solidFill>
                  <a:srgbClr val="FFFFFF"/>
                </a:solidFill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Text Placeholder 19"/>
          <p:cNvSpPr/>
          <p:nvPr>
            <p:ph type="body" sz="quarter" idx="13"/>
          </p:nvPr>
        </p:nvSpPr>
        <p:spPr>
          <a:xfrm>
            <a:off x="423863" y="3962400"/>
            <a:ext cx="2243137" cy="381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2000">
                <a:solidFill>
                  <a:srgbClr val="FFFFFF"/>
                </a:solidFill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pPr>
          </a:p>
        </p:txBody>
      </p:sp>
      <p:sp>
        <p:nvSpPr>
          <p:cNvPr id="20" name="Text Placeholder 19"/>
          <p:cNvSpPr/>
          <p:nvPr>
            <p:ph type="body" sz="quarter" idx="14"/>
          </p:nvPr>
        </p:nvSpPr>
        <p:spPr>
          <a:xfrm>
            <a:off x="2666999" y="3962400"/>
            <a:ext cx="2700339" cy="3810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2000">
                <a:solidFill>
                  <a:srgbClr val="FFFFFF"/>
                </a:solidFill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pP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lowchart: Process 5"/>
          <p:cNvSpPr/>
          <p:nvPr/>
        </p:nvSpPr>
        <p:spPr>
          <a:xfrm>
            <a:off x="-1" y="6418964"/>
            <a:ext cx="9155743" cy="457748"/>
          </a:xfrm>
          <a:prstGeom prst="rect">
            <a:avLst/>
          </a:prstGeom>
          <a:solidFill>
            <a:srgbClr val="20386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37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>
              <a:defRPr i="1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8" name="TextBox 18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/>
            <a:r>
              <a:t>© 2017 The Coding Boot Camp</a:t>
            </a:r>
          </a:p>
        </p:txBody>
      </p:sp>
      <p:sp>
        <p:nvSpPr>
          <p:cNvPr id="39" name="Straight Connector 6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lowchart: Process 5"/>
          <p:cNvSpPr/>
          <p:nvPr/>
        </p:nvSpPr>
        <p:spPr>
          <a:xfrm>
            <a:off x="-1" y="6418964"/>
            <a:ext cx="9155743" cy="457748"/>
          </a:xfrm>
          <a:prstGeom prst="rect">
            <a:avLst/>
          </a:prstGeom>
          <a:solidFill>
            <a:srgbClr val="20386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48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>
              <a:defRPr i="1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9" name="TextBox 18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/>
            <a:r>
              <a:t>© 2017 The Coding Boot Camp</a:t>
            </a:r>
          </a:p>
        </p:txBody>
      </p:sp>
      <p:sp>
        <p:nvSpPr>
          <p:cNvPr id="50" name="Straight Connector 6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1" name="Rectangle 8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6D6D6">
                  <a:alpha val="85108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2" name="Body Level One…"/>
          <p:cNvSpPr txBox="1"/>
          <p:nvPr>
            <p:ph type="body" idx="1"/>
          </p:nvPr>
        </p:nvSpPr>
        <p:spPr>
          <a:xfrm>
            <a:off x="304800" y="688975"/>
            <a:ext cx="8610600" cy="548322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lowchart: Process 2"/>
          <p:cNvSpPr/>
          <p:nvPr/>
        </p:nvSpPr>
        <p:spPr>
          <a:xfrm>
            <a:off x="-1" y="6418964"/>
            <a:ext cx="9155743" cy="457748"/>
          </a:xfrm>
          <a:prstGeom prst="rect">
            <a:avLst/>
          </a:prstGeom>
          <a:solidFill>
            <a:srgbClr val="20386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61" name="TextBox 3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/>
            <a:r>
              <a:t>© 2017 The Coding Boot Camp</a:t>
            </a: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xfrm>
            <a:off x="158270" y="2819400"/>
            <a:ext cx="8839201" cy="653854"/>
          </a:xfrm>
          <a:prstGeom prst="rect">
            <a:avLst/>
          </a:prstGeom>
        </p:spPr>
        <p:txBody>
          <a:bodyPr/>
          <a:lstStyle>
            <a:lvl1pPr algn="ctr">
              <a:defRPr i="1" sz="3600">
                <a:solidFill>
                  <a:srgbClr val="FFFC79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3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/>
            </a:lvl1pPr>
          </a:lstStyle>
          <a:p>
            <a:pPr/>
            <a:r>
              <a:t>© 2017 The Coding Boot Camp</a:t>
            </a: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8241694" y="6406785"/>
            <a:ext cx="273657" cy="26425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/>
          <p:nvPr>
            <p:ph type="title"/>
          </p:nvPr>
        </p:nvSpPr>
        <p:spPr>
          <a:xfrm>
            <a:off x="1143000" y="1122362"/>
            <a:ext cx="6858000" cy="2387601"/>
          </a:xfrm>
          <a:prstGeom prst="rect">
            <a:avLst/>
          </a:prstGeom>
        </p:spPr>
        <p:txBody>
          <a:bodyPr anchor="b"/>
          <a:lstStyle>
            <a:lvl1pPr algn="ctr">
              <a:defRPr i="1" sz="60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sz="quarter" idx="1"/>
          </p:nvPr>
        </p:nvSpPr>
        <p:spPr>
          <a:xfrm>
            <a:off x="1143000" y="3602037"/>
            <a:ext cx="6858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1pPr>
            <a:lvl2pPr marL="0" indent="457200" algn="ctr">
              <a:buSzTx/>
              <a:buFontTx/>
              <a:buNone/>
              <a:defRPr sz="2400"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2pPr>
            <a:lvl3pPr marL="0" indent="914400" algn="ctr">
              <a:buSzTx/>
              <a:buFontTx/>
              <a:buNone/>
              <a:defRPr sz="2400"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3pPr>
            <a:lvl4pPr marL="0" indent="1371600" algn="ctr">
              <a:buSzTx/>
              <a:buFontTx/>
              <a:buNone/>
              <a:defRPr sz="2400"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4pPr>
            <a:lvl5pPr marL="0" indent="1828800" algn="ctr">
              <a:buSzTx/>
              <a:buFontTx/>
              <a:buNone/>
              <a:defRPr sz="2400"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241694" y="6406785"/>
            <a:ext cx="273657" cy="26425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6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/>
            <a:r>
              <a:t>© 2017 The Coding Boot Camp</a:t>
            </a:r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transition xmlns:p14="http://schemas.microsoft.com/office/powerpoint/2010/main" spd="med" advClick="1"/>
  <p:txStyles>
    <p:titleStyle>
      <a:lvl1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rgbClr val="FFFFFF"/>
          </a:solidFill>
          <a:uFillTx/>
          <a:latin typeface="Operator Mono Lig"/>
          <a:ea typeface="Operator Mono Lig"/>
          <a:cs typeface="Operator Mono Lig"/>
          <a:sym typeface="Operator Mono Lig"/>
        </a:defRPr>
      </a:lvl1pPr>
      <a:lvl2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rgbClr val="FFFFFF"/>
          </a:solidFill>
          <a:uFillTx/>
          <a:latin typeface="Operator Mono Lig"/>
          <a:ea typeface="Operator Mono Lig"/>
          <a:cs typeface="Operator Mono Lig"/>
          <a:sym typeface="Operator Mono Lig"/>
        </a:defRPr>
      </a:lvl2pPr>
      <a:lvl3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rgbClr val="FFFFFF"/>
          </a:solidFill>
          <a:uFillTx/>
          <a:latin typeface="Operator Mono Lig"/>
          <a:ea typeface="Operator Mono Lig"/>
          <a:cs typeface="Operator Mono Lig"/>
          <a:sym typeface="Operator Mono Lig"/>
        </a:defRPr>
      </a:lvl3pPr>
      <a:lvl4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rgbClr val="FFFFFF"/>
          </a:solidFill>
          <a:uFillTx/>
          <a:latin typeface="Operator Mono Lig"/>
          <a:ea typeface="Operator Mono Lig"/>
          <a:cs typeface="Operator Mono Lig"/>
          <a:sym typeface="Operator Mono Lig"/>
        </a:defRPr>
      </a:lvl4pPr>
      <a:lvl5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rgbClr val="FFFFFF"/>
          </a:solidFill>
          <a:uFillTx/>
          <a:latin typeface="Operator Mono Lig"/>
          <a:ea typeface="Operator Mono Lig"/>
          <a:cs typeface="Operator Mono Lig"/>
          <a:sym typeface="Operator Mono Lig"/>
        </a:defRPr>
      </a:lvl5pPr>
      <a:lvl6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rgbClr val="FFFFFF"/>
          </a:solidFill>
          <a:uFillTx/>
          <a:latin typeface="Operator Mono Lig"/>
          <a:ea typeface="Operator Mono Lig"/>
          <a:cs typeface="Operator Mono Lig"/>
          <a:sym typeface="Operator Mono Lig"/>
        </a:defRPr>
      </a:lvl6pPr>
      <a:lvl7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rgbClr val="FFFFFF"/>
          </a:solidFill>
          <a:uFillTx/>
          <a:latin typeface="Operator Mono Lig"/>
          <a:ea typeface="Operator Mono Lig"/>
          <a:cs typeface="Operator Mono Lig"/>
          <a:sym typeface="Operator Mono Lig"/>
        </a:defRPr>
      </a:lvl7pPr>
      <a:lvl8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rgbClr val="FFFFFF"/>
          </a:solidFill>
          <a:uFillTx/>
          <a:latin typeface="Operator Mono Lig"/>
          <a:ea typeface="Operator Mono Lig"/>
          <a:cs typeface="Operator Mono Lig"/>
          <a:sym typeface="Operator Mono Lig"/>
        </a:defRPr>
      </a:lvl8pPr>
      <a:lvl9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rgbClr val="FFFFFF"/>
          </a:solidFill>
          <a:uFillTx/>
          <a:latin typeface="Operator Mono Lig"/>
          <a:ea typeface="Operator Mono Lig"/>
          <a:cs typeface="Operator Mono Lig"/>
          <a:sym typeface="Operator Mono Lig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ucb.bootcampcontent.com/UCB-Coding-Bootcamp/UCBSAN201802DATA3-Class-Repository-DATA" TargetMode="External"/><Relationship Id="rId3" Type="http://schemas.openxmlformats.org/officeDocument/2006/relationships/image" Target="../media/image1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codingbootcamp.hosted.panopto.com/Panopto/Pages/Sessions/List.aspx?folderID=d59177d1-3103-467d-9a74-a8800132d06f" TargetMode="External"/><Relationship Id="rId3" Type="http://schemas.openxmlformats.org/officeDocument/2006/relationships/image" Target="../media/image2.pn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Egad! It’s Excel</a:t>
            </a:r>
          </a:p>
        </p:txBody>
      </p:sp>
      <p:sp>
        <p:nvSpPr>
          <p:cNvPr id="97" name="Text Placeholder 3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04672">
              <a:spcBef>
                <a:spcPts val="800"/>
              </a:spcBef>
              <a:defRPr sz="1760"/>
            </a:lvl1pPr>
          </a:lstStyle>
          <a:p>
            <a:pPr/>
            <a:r>
              <a:t>Day 2</a:t>
            </a:r>
          </a:p>
        </p:txBody>
      </p:sp>
      <p:sp>
        <p:nvSpPr>
          <p:cNvPr id="98" name="Text Placeholder 1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2000">
                <a:solidFill>
                  <a:srgbClr val="FFFFFF"/>
                </a:solidFill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pPr>
          </a:p>
        </p:txBody>
      </p:sp>
      <p:sp>
        <p:nvSpPr>
          <p:cNvPr id="99" name="Text Placeholder 19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2000">
                <a:solidFill>
                  <a:srgbClr val="FFFFFF"/>
                </a:solidFill>
                <a:latin typeface="Roboto Condensed Regular"/>
                <a:ea typeface="Roboto Condensed Regular"/>
                <a:cs typeface="Roboto Condensed Regular"/>
                <a:sym typeface="Roboto Condensed Regular"/>
              </a:defRPr>
            </a:pPr>
          </a:p>
        </p:txBody>
      </p:sp>
      <p:sp>
        <p:nvSpPr>
          <p:cNvPr id="100" name="Title 1"/>
          <p:cNvSpPr txBox="1"/>
          <p:nvPr/>
        </p:nvSpPr>
        <p:spPr>
          <a:xfrm>
            <a:off x="426891" y="3962400"/>
            <a:ext cx="2670438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</a:defRPr>
            </a:lvl1pPr>
          </a:lstStyle>
          <a:p>
            <a:pPr/>
            <a:r>
              <a:t>The Data Bootcamp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1"/>
          <p:cNvSpPr txBox="1"/>
          <p:nvPr>
            <p:ph type="title"/>
          </p:nvPr>
        </p:nvSpPr>
        <p:spPr>
          <a:xfrm>
            <a:off x="158270" y="2362199"/>
            <a:ext cx="8839201" cy="1644456"/>
          </a:xfrm>
          <a:prstGeom prst="rect">
            <a:avLst/>
          </a:prstGeom>
        </p:spPr>
        <p:txBody>
          <a:bodyPr/>
          <a:lstStyle/>
          <a:p>
            <a:pPr/>
            <a:r>
              <a:t>What are the steps in the </a:t>
            </a:r>
            <a:br/>
            <a:r>
              <a:t>Analytics Paradigm</a:t>
            </a:r>
            <a: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1"/>
          <p:cNvSpPr txBox="1"/>
          <p:nvPr>
            <p:ph type="title"/>
          </p:nvPr>
        </p:nvSpPr>
        <p:spPr>
          <a:xfrm>
            <a:off x="304800" y="-1"/>
            <a:ext cx="6324600" cy="653856"/>
          </a:xfrm>
          <a:prstGeom prst="rect">
            <a:avLst/>
          </a:prstGeom>
        </p:spPr>
        <p:txBody>
          <a:bodyPr/>
          <a:lstStyle/>
          <a:p>
            <a:pPr/>
            <a:r>
              <a:t>Analytics Paradigm</a:t>
            </a:r>
          </a:p>
        </p:txBody>
      </p:sp>
      <p:grpSp>
        <p:nvGrpSpPr>
          <p:cNvPr id="166" name="Group 33"/>
          <p:cNvGrpSpPr/>
          <p:nvPr/>
        </p:nvGrpSpPr>
        <p:grpSpPr>
          <a:xfrm>
            <a:off x="159864" y="990600"/>
            <a:ext cx="8907937" cy="4153640"/>
            <a:chOff x="0" y="0"/>
            <a:chExt cx="8907935" cy="4153639"/>
          </a:xfrm>
        </p:grpSpPr>
        <p:grpSp>
          <p:nvGrpSpPr>
            <p:cNvPr id="131" name="Rectangle: Rounded Corners 2"/>
            <p:cNvGrpSpPr/>
            <p:nvPr/>
          </p:nvGrpSpPr>
          <p:grpSpPr>
            <a:xfrm>
              <a:off x="421762" y="0"/>
              <a:ext cx="2358196" cy="1000447"/>
              <a:chOff x="0" y="0"/>
              <a:chExt cx="2358195" cy="1000446"/>
            </a:xfrm>
          </p:grpSpPr>
          <p:sp>
            <p:nvSpPr>
              <p:cNvPr id="129" name="Rounded Rectangle"/>
              <p:cNvSpPr/>
              <p:nvPr/>
            </p:nvSpPr>
            <p:spPr>
              <a:xfrm>
                <a:off x="0" y="0"/>
                <a:ext cx="2358196" cy="1000447"/>
              </a:xfrm>
              <a:prstGeom prst="roundRect">
                <a:avLst>
                  <a:gd name="adj" fmla="val 16667"/>
                </a:avLst>
              </a:prstGeom>
              <a:solidFill>
                <a:srgbClr val="1F4E79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0" name="Decompose the Ask"/>
              <p:cNvSpPr txBox="1"/>
              <p:nvPr/>
            </p:nvSpPr>
            <p:spPr>
              <a:xfrm>
                <a:off x="48838" y="324892"/>
                <a:ext cx="2260519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Decompose the Ask</a:t>
                </a:r>
              </a:p>
            </p:txBody>
          </p:sp>
        </p:grpSp>
        <p:grpSp>
          <p:nvGrpSpPr>
            <p:cNvPr id="134" name="Rectangle: Rounded Corners 3"/>
            <p:cNvGrpSpPr/>
            <p:nvPr/>
          </p:nvGrpSpPr>
          <p:grpSpPr>
            <a:xfrm>
              <a:off x="3280181" y="8932"/>
              <a:ext cx="2358196" cy="1000448"/>
              <a:chOff x="0" y="0"/>
              <a:chExt cx="2358195" cy="1000446"/>
            </a:xfrm>
          </p:grpSpPr>
          <p:sp>
            <p:nvSpPr>
              <p:cNvPr id="132" name="Rounded Rectangle"/>
              <p:cNvSpPr/>
              <p:nvPr/>
            </p:nvSpPr>
            <p:spPr>
              <a:xfrm>
                <a:off x="0" y="0"/>
                <a:ext cx="2358196" cy="1000447"/>
              </a:xfrm>
              <a:prstGeom prst="roundRect">
                <a:avLst>
                  <a:gd name="adj" fmla="val 16667"/>
                </a:avLst>
              </a:prstGeom>
              <a:solidFill>
                <a:srgbClr val="1F4E79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3" name="Identify Data Sources"/>
              <p:cNvSpPr txBox="1"/>
              <p:nvPr/>
            </p:nvSpPr>
            <p:spPr>
              <a:xfrm>
                <a:off x="48838" y="191542"/>
                <a:ext cx="2260519" cy="6173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Identify Data Sources</a:t>
                </a:r>
              </a:p>
            </p:txBody>
          </p:sp>
        </p:grpSp>
        <p:grpSp>
          <p:nvGrpSpPr>
            <p:cNvPr id="137" name="Rectangle: Rounded Corners 4"/>
            <p:cNvGrpSpPr/>
            <p:nvPr/>
          </p:nvGrpSpPr>
          <p:grpSpPr>
            <a:xfrm>
              <a:off x="6138600" y="8932"/>
              <a:ext cx="2358196" cy="1000448"/>
              <a:chOff x="0" y="0"/>
              <a:chExt cx="2358195" cy="1000446"/>
            </a:xfrm>
          </p:grpSpPr>
          <p:sp>
            <p:nvSpPr>
              <p:cNvPr id="135" name="Rounded Rectangle"/>
              <p:cNvSpPr/>
              <p:nvPr/>
            </p:nvSpPr>
            <p:spPr>
              <a:xfrm>
                <a:off x="0" y="0"/>
                <a:ext cx="2358196" cy="1000447"/>
              </a:xfrm>
              <a:prstGeom prst="roundRect">
                <a:avLst>
                  <a:gd name="adj" fmla="val 16667"/>
                </a:avLst>
              </a:prstGeom>
              <a:solidFill>
                <a:srgbClr val="1F4E79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6" name="Define Strategy and Metrics"/>
              <p:cNvSpPr txBox="1"/>
              <p:nvPr/>
            </p:nvSpPr>
            <p:spPr>
              <a:xfrm>
                <a:off x="48838" y="191542"/>
                <a:ext cx="2260519" cy="6173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Define Strategy and Metrics</a:t>
                </a:r>
              </a:p>
            </p:txBody>
          </p:sp>
        </p:grpSp>
        <p:grpSp>
          <p:nvGrpSpPr>
            <p:cNvPr id="140" name="Rectangle: Rounded Corners 5"/>
            <p:cNvGrpSpPr/>
            <p:nvPr/>
          </p:nvGrpSpPr>
          <p:grpSpPr>
            <a:xfrm>
              <a:off x="421762" y="1572130"/>
              <a:ext cx="2358196" cy="1000447"/>
              <a:chOff x="0" y="0"/>
              <a:chExt cx="2358195" cy="1000446"/>
            </a:xfrm>
          </p:grpSpPr>
          <p:sp>
            <p:nvSpPr>
              <p:cNvPr id="138" name="Rounded Rectangle"/>
              <p:cNvSpPr/>
              <p:nvPr/>
            </p:nvSpPr>
            <p:spPr>
              <a:xfrm>
                <a:off x="0" y="0"/>
                <a:ext cx="2358196" cy="1000447"/>
              </a:xfrm>
              <a:prstGeom prst="roundRect">
                <a:avLst>
                  <a:gd name="adj" fmla="val 16667"/>
                </a:avLst>
              </a:prstGeom>
              <a:solidFill>
                <a:srgbClr val="1F4E79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9" name="Build Data Retrieval Plan"/>
              <p:cNvSpPr txBox="1"/>
              <p:nvPr/>
            </p:nvSpPr>
            <p:spPr>
              <a:xfrm>
                <a:off x="48838" y="191542"/>
                <a:ext cx="2260519" cy="6173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Build Data Retrieval Plan</a:t>
                </a:r>
              </a:p>
            </p:txBody>
          </p:sp>
        </p:grpSp>
        <p:grpSp>
          <p:nvGrpSpPr>
            <p:cNvPr id="143" name="Rectangle: Rounded Corners 6"/>
            <p:cNvGrpSpPr/>
            <p:nvPr/>
          </p:nvGrpSpPr>
          <p:grpSpPr>
            <a:xfrm>
              <a:off x="3280181" y="1572130"/>
              <a:ext cx="2358196" cy="1000447"/>
              <a:chOff x="0" y="0"/>
              <a:chExt cx="2358195" cy="1000446"/>
            </a:xfrm>
          </p:grpSpPr>
          <p:sp>
            <p:nvSpPr>
              <p:cNvPr id="141" name="Rounded Rectangle"/>
              <p:cNvSpPr/>
              <p:nvPr/>
            </p:nvSpPr>
            <p:spPr>
              <a:xfrm>
                <a:off x="0" y="0"/>
                <a:ext cx="2358196" cy="1000447"/>
              </a:xfrm>
              <a:prstGeom prst="roundRect">
                <a:avLst>
                  <a:gd name="adj" fmla="val 16667"/>
                </a:avLst>
              </a:prstGeom>
              <a:solidFill>
                <a:srgbClr val="1F4E79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2" name="Retrieve the Data"/>
              <p:cNvSpPr txBox="1"/>
              <p:nvPr/>
            </p:nvSpPr>
            <p:spPr>
              <a:xfrm>
                <a:off x="48838" y="324892"/>
                <a:ext cx="2260519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Retrieve the Data</a:t>
                </a:r>
              </a:p>
            </p:txBody>
          </p:sp>
        </p:grpSp>
        <p:grpSp>
          <p:nvGrpSpPr>
            <p:cNvPr id="146" name="Rectangle: Rounded Corners 7"/>
            <p:cNvGrpSpPr/>
            <p:nvPr/>
          </p:nvGrpSpPr>
          <p:grpSpPr>
            <a:xfrm>
              <a:off x="6147050" y="1566336"/>
              <a:ext cx="2358197" cy="1000448"/>
              <a:chOff x="0" y="0"/>
              <a:chExt cx="2358195" cy="1000446"/>
            </a:xfrm>
          </p:grpSpPr>
          <p:sp>
            <p:nvSpPr>
              <p:cNvPr id="144" name="Rounded Rectangle"/>
              <p:cNvSpPr/>
              <p:nvPr/>
            </p:nvSpPr>
            <p:spPr>
              <a:xfrm>
                <a:off x="0" y="0"/>
                <a:ext cx="2358196" cy="1000447"/>
              </a:xfrm>
              <a:prstGeom prst="roundRect">
                <a:avLst>
                  <a:gd name="adj" fmla="val 16667"/>
                </a:avLst>
              </a:prstGeom>
              <a:solidFill>
                <a:srgbClr val="1F4E79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5" name="Assemble and Clean"/>
              <p:cNvSpPr txBox="1"/>
              <p:nvPr/>
            </p:nvSpPr>
            <p:spPr>
              <a:xfrm>
                <a:off x="48838" y="324892"/>
                <a:ext cx="2260519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Assemble and Clean</a:t>
                </a:r>
              </a:p>
            </p:txBody>
          </p:sp>
        </p:grpSp>
        <p:grpSp>
          <p:nvGrpSpPr>
            <p:cNvPr id="149" name="Rectangle: Rounded Corners 8"/>
            <p:cNvGrpSpPr/>
            <p:nvPr/>
          </p:nvGrpSpPr>
          <p:grpSpPr>
            <a:xfrm>
              <a:off x="403896" y="3153193"/>
              <a:ext cx="2358197" cy="1000447"/>
              <a:chOff x="0" y="0"/>
              <a:chExt cx="2358195" cy="1000446"/>
            </a:xfrm>
          </p:grpSpPr>
          <p:sp>
            <p:nvSpPr>
              <p:cNvPr id="147" name="Rounded Rectangle"/>
              <p:cNvSpPr/>
              <p:nvPr/>
            </p:nvSpPr>
            <p:spPr>
              <a:xfrm>
                <a:off x="0" y="0"/>
                <a:ext cx="2358196" cy="1000447"/>
              </a:xfrm>
              <a:prstGeom prst="roundRect">
                <a:avLst>
                  <a:gd name="adj" fmla="val 16667"/>
                </a:avLst>
              </a:prstGeom>
              <a:solidFill>
                <a:srgbClr val="1F4E79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8" name="Analyze for Trends"/>
              <p:cNvSpPr txBox="1"/>
              <p:nvPr/>
            </p:nvSpPr>
            <p:spPr>
              <a:xfrm>
                <a:off x="48838" y="324892"/>
                <a:ext cx="2260519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Analyze for Trends</a:t>
                </a:r>
              </a:p>
            </p:txBody>
          </p:sp>
        </p:grpSp>
        <p:grpSp>
          <p:nvGrpSpPr>
            <p:cNvPr id="152" name="Rectangle: Rounded Corners 9"/>
            <p:cNvGrpSpPr/>
            <p:nvPr/>
          </p:nvGrpSpPr>
          <p:grpSpPr>
            <a:xfrm>
              <a:off x="3245416" y="3153193"/>
              <a:ext cx="2358197" cy="1000447"/>
              <a:chOff x="0" y="0"/>
              <a:chExt cx="2358195" cy="1000446"/>
            </a:xfrm>
          </p:grpSpPr>
          <p:sp>
            <p:nvSpPr>
              <p:cNvPr id="150" name="Rounded Rectangle"/>
              <p:cNvSpPr/>
              <p:nvPr/>
            </p:nvSpPr>
            <p:spPr>
              <a:xfrm>
                <a:off x="0" y="0"/>
                <a:ext cx="2358196" cy="1000447"/>
              </a:xfrm>
              <a:prstGeom prst="roundRect">
                <a:avLst>
                  <a:gd name="adj" fmla="val 16667"/>
                </a:avLst>
              </a:prstGeom>
              <a:solidFill>
                <a:srgbClr val="1F4E79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1" name="Acknowledge Limitations"/>
              <p:cNvSpPr txBox="1"/>
              <p:nvPr/>
            </p:nvSpPr>
            <p:spPr>
              <a:xfrm>
                <a:off x="48838" y="191542"/>
                <a:ext cx="2260519" cy="6173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Acknowledge Limitations</a:t>
                </a:r>
              </a:p>
            </p:txBody>
          </p:sp>
        </p:grpSp>
        <p:grpSp>
          <p:nvGrpSpPr>
            <p:cNvPr id="155" name="Rectangle: Rounded Corners 10"/>
            <p:cNvGrpSpPr/>
            <p:nvPr/>
          </p:nvGrpSpPr>
          <p:grpSpPr>
            <a:xfrm>
              <a:off x="6147050" y="3153193"/>
              <a:ext cx="2358197" cy="1000447"/>
              <a:chOff x="0" y="0"/>
              <a:chExt cx="2358195" cy="1000446"/>
            </a:xfrm>
          </p:grpSpPr>
          <p:sp>
            <p:nvSpPr>
              <p:cNvPr id="153" name="Rounded Rectangle"/>
              <p:cNvSpPr/>
              <p:nvPr/>
            </p:nvSpPr>
            <p:spPr>
              <a:xfrm>
                <a:off x="0" y="0"/>
                <a:ext cx="2358196" cy="1000447"/>
              </a:xfrm>
              <a:prstGeom prst="roundRect">
                <a:avLst>
                  <a:gd name="adj" fmla="val 16667"/>
                </a:avLst>
              </a:prstGeom>
              <a:solidFill>
                <a:srgbClr val="1F4E79"/>
              </a:solidFill>
              <a:ln w="12700" cap="flat">
                <a:solidFill>
                  <a:srgbClr val="42719B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4" name="Make the Call or…"/>
              <p:cNvSpPr txBox="1"/>
              <p:nvPr/>
            </p:nvSpPr>
            <p:spPr>
              <a:xfrm>
                <a:off x="48838" y="191542"/>
                <a:ext cx="2260519" cy="6173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r>
                  <a:t>Make the Call or </a:t>
                </a:r>
              </a:p>
              <a:p>
                <a:pPr algn="ctr">
                  <a:defRPr>
                    <a:solidFill>
                      <a:srgbClr val="FFFFFF"/>
                    </a:solidFill>
                  </a:defRPr>
                </a:pPr>
                <a:r>
                  <a:t>Tell the Story</a:t>
                </a:r>
              </a:p>
            </p:txBody>
          </p:sp>
        </p:grpSp>
        <p:sp>
          <p:nvSpPr>
            <p:cNvPr id="156" name="Arrow: Right 11"/>
            <p:cNvSpPr/>
            <p:nvPr/>
          </p:nvSpPr>
          <p:spPr>
            <a:xfrm>
              <a:off x="2869403" y="439789"/>
              <a:ext cx="334851" cy="18916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7" name="Arrow: Right 14"/>
            <p:cNvSpPr/>
            <p:nvPr/>
          </p:nvSpPr>
          <p:spPr>
            <a:xfrm>
              <a:off x="2869403" y="1913366"/>
              <a:ext cx="334851" cy="18916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8" name="Arrow: Right 25"/>
            <p:cNvSpPr/>
            <p:nvPr/>
          </p:nvSpPr>
          <p:spPr>
            <a:xfrm>
              <a:off x="5714303" y="1913366"/>
              <a:ext cx="334852" cy="18916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9" name="Arrow: Right 26"/>
            <p:cNvSpPr/>
            <p:nvPr/>
          </p:nvSpPr>
          <p:spPr>
            <a:xfrm>
              <a:off x="5721062" y="405640"/>
              <a:ext cx="334852" cy="18916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0" name="Arrow: Right 27"/>
            <p:cNvSpPr/>
            <p:nvPr/>
          </p:nvSpPr>
          <p:spPr>
            <a:xfrm>
              <a:off x="2829570" y="3526779"/>
              <a:ext cx="334851" cy="18916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1" name="Arrow: Right 28"/>
            <p:cNvSpPr/>
            <p:nvPr/>
          </p:nvSpPr>
          <p:spPr>
            <a:xfrm>
              <a:off x="5707906" y="3526778"/>
              <a:ext cx="334851" cy="18916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2" name="Arrow: Right 29"/>
            <p:cNvSpPr/>
            <p:nvPr/>
          </p:nvSpPr>
          <p:spPr>
            <a:xfrm>
              <a:off x="8573084" y="420475"/>
              <a:ext cx="334852" cy="18916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3" name="Arrow: Right 30"/>
            <p:cNvSpPr/>
            <p:nvPr/>
          </p:nvSpPr>
          <p:spPr>
            <a:xfrm>
              <a:off x="-1" y="1955855"/>
              <a:ext cx="334852" cy="18916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4" name="Arrow: Right 31"/>
            <p:cNvSpPr/>
            <p:nvPr/>
          </p:nvSpPr>
          <p:spPr>
            <a:xfrm>
              <a:off x="1326" y="3594320"/>
              <a:ext cx="334852" cy="189165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5" name="Arrow: Right 32"/>
            <p:cNvSpPr/>
            <p:nvPr/>
          </p:nvSpPr>
          <p:spPr>
            <a:xfrm>
              <a:off x="8559082" y="1904433"/>
              <a:ext cx="334852" cy="189166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67" name="TextBox 34"/>
          <p:cNvSpPr txBox="1"/>
          <p:nvPr/>
        </p:nvSpPr>
        <p:spPr>
          <a:xfrm>
            <a:off x="334241" y="5346961"/>
            <a:ext cx="8489934" cy="792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Regardless of type or industry, this paradigm provides a repeatable pathway for effective data problem solving.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Let’s Start with the Basics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Formulas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Ooh</a:t>
            </a:r>
            <a:r>
              <a:t>…</a:t>
            </a:r>
            <a:r>
              <a:t> Coding! (Sort Of)</a:t>
            </a:r>
          </a:p>
        </p:txBody>
      </p:sp>
      <p:sp>
        <p:nvSpPr>
          <p:cNvPr id="174" name="Rectangle 2"/>
          <p:cNvSpPr/>
          <p:nvPr/>
        </p:nvSpPr>
        <p:spPr>
          <a:xfrm>
            <a:off x="1461623" y="1855859"/>
            <a:ext cx="2709725" cy="1236127"/>
          </a:xfrm>
          <a:prstGeom prst="rect">
            <a:avLst/>
          </a:prstGeom>
          <a:ln>
            <a:solidFill>
              <a:srgbClr val="FF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0"/>
            </a:lvl1pPr>
          </a:lstStyle>
          <a:p>
            <a:pPr/>
            <a:r>
              <a:t>SUM(</a:t>
            </a:r>
          </a:p>
        </p:txBody>
      </p:sp>
      <p:sp>
        <p:nvSpPr>
          <p:cNvPr id="175" name="TextBox 3"/>
          <p:cNvSpPr txBox="1"/>
          <p:nvPr/>
        </p:nvSpPr>
        <p:spPr>
          <a:xfrm>
            <a:off x="1642768" y="1219200"/>
            <a:ext cx="1926852" cy="572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3400">
                <a:solidFill>
                  <a:srgbClr val="FF0000"/>
                </a:solidFill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176" name="TextBox 4"/>
          <p:cNvSpPr txBox="1"/>
          <p:nvPr/>
        </p:nvSpPr>
        <p:spPr>
          <a:xfrm>
            <a:off x="4578182" y="3196109"/>
            <a:ext cx="2383319" cy="572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3400">
                <a:solidFill>
                  <a:srgbClr val="1F4E79"/>
                </a:solidFill>
              </a:defRPr>
            </a:lvl1pPr>
          </a:lstStyle>
          <a:p>
            <a:pPr/>
            <a:r>
              <a:t>Arguments</a:t>
            </a:r>
          </a:p>
        </p:txBody>
      </p:sp>
      <p:sp>
        <p:nvSpPr>
          <p:cNvPr id="177" name="Rectangle 5"/>
          <p:cNvSpPr/>
          <p:nvPr/>
        </p:nvSpPr>
        <p:spPr>
          <a:xfrm>
            <a:off x="4267199" y="1860031"/>
            <a:ext cx="2937928" cy="1236127"/>
          </a:xfrm>
          <a:prstGeom prst="rect">
            <a:avLst/>
          </a:prstGeom>
          <a:solidFill>
            <a:srgbClr val="BDD7EE"/>
          </a:solidFill>
          <a:ln>
            <a:solidFill>
              <a:srgbClr val="BDD7EE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0"/>
            </a:lvl1pPr>
          </a:lstStyle>
          <a:p>
            <a:pPr/>
            <a:r>
              <a:t>1, 2, 3</a:t>
            </a:r>
          </a:p>
        </p:txBody>
      </p:sp>
      <p:sp>
        <p:nvSpPr>
          <p:cNvPr id="178" name="Rectangle 6"/>
          <p:cNvSpPr/>
          <p:nvPr/>
        </p:nvSpPr>
        <p:spPr>
          <a:xfrm>
            <a:off x="7305210" y="1864203"/>
            <a:ext cx="452002" cy="1236127"/>
          </a:xfrm>
          <a:prstGeom prst="rect">
            <a:avLst/>
          </a:prstGeom>
          <a:ln>
            <a:solidFill>
              <a:srgbClr val="FF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0"/>
            </a:lvl1pPr>
          </a:lstStyle>
          <a:p>
            <a:pPr/>
            <a:r>
              <a:t>)</a:t>
            </a:r>
          </a:p>
        </p:txBody>
      </p:sp>
      <p:sp>
        <p:nvSpPr>
          <p:cNvPr id="179" name="Title 1"/>
          <p:cNvSpPr txBox="1"/>
          <p:nvPr/>
        </p:nvSpPr>
        <p:spPr>
          <a:xfrm>
            <a:off x="158581" y="4267200"/>
            <a:ext cx="8839201" cy="190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>
              <a:lnSpc>
                <a:spcPct val="90000"/>
              </a:lnSpc>
              <a:defRPr sz="2800"/>
            </a:pPr>
            <a:r>
              <a:t>In a way, Excel has introduced you to a sort of proto-programming. Throughout your time writing scripts you will rely on </a:t>
            </a:r>
            <a:r>
              <a:rPr b="1"/>
              <a:t>functions</a:t>
            </a:r>
            <a:r>
              <a:t> (methods) that do </a:t>
            </a:r>
            <a:r>
              <a:rPr i="1"/>
              <a:t>something </a:t>
            </a:r>
            <a:r>
              <a:t>to or with </a:t>
            </a:r>
            <a:r>
              <a:rPr b="1"/>
              <a:t>arguments</a:t>
            </a:r>
            <a:r>
              <a:t>.</a:t>
            </a:r>
          </a:p>
        </p:txBody>
      </p:sp>
      <p:sp>
        <p:nvSpPr>
          <p:cNvPr id="180" name="Rectangle 8"/>
          <p:cNvSpPr txBox="1"/>
          <p:nvPr/>
        </p:nvSpPr>
        <p:spPr>
          <a:xfrm>
            <a:off x="761999" y="1860031"/>
            <a:ext cx="697470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0"/>
            </a:lvl1pPr>
          </a:lstStyle>
          <a:p>
            <a:pPr/>
            <a:r>
              <a:t>=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Ooh</a:t>
            </a:r>
            <a:r>
              <a:t>…</a:t>
            </a:r>
            <a:r>
              <a:t> Coding! (Sort Of)</a:t>
            </a:r>
          </a:p>
        </p:txBody>
      </p:sp>
      <p:sp>
        <p:nvSpPr>
          <p:cNvPr id="183" name="Rectangle 2"/>
          <p:cNvSpPr/>
          <p:nvPr/>
        </p:nvSpPr>
        <p:spPr>
          <a:xfrm>
            <a:off x="1563122" y="2235197"/>
            <a:ext cx="2522201" cy="1236127"/>
          </a:xfrm>
          <a:prstGeom prst="rect">
            <a:avLst/>
          </a:prstGeom>
          <a:ln>
            <a:solidFill>
              <a:srgbClr val="FF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0"/>
            </a:lvl1pPr>
          </a:lstStyle>
          <a:p>
            <a:pPr/>
            <a:r>
              <a:t>AVG(</a:t>
            </a:r>
          </a:p>
        </p:txBody>
      </p:sp>
      <p:sp>
        <p:nvSpPr>
          <p:cNvPr id="184" name="TextBox 3"/>
          <p:cNvSpPr txBox="1"/>
          <p:nvPr/>
        </p:nvSpPr>
        <p:spPr>
          <a:xfrm>
            <a:off x="1744267" y="1598538"/>
            <a:ext cx="1760287" cy="572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400">
                <a:solidFill>
                  <a:srgbClr val="FF0000"/>
                </a:solidFill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185" name="TextBox 4"/>
          <p:cNvSpPr txBox="1"/>
          <p:nvPr/>
        </p:nvSpPr>
        <p:spPr>
          <a:xfrm>
            <a:off x="3644005" y="3575446"/>
            <a:ext cx="3968413" cy="57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400">
                <a:solidFill>
                  <a:srgbClr val="1F4E79"/>
                </a:solidFill>
              </a:defRPr>
            </a:pPr>
            <a:r>
              <a:t>Variable </a:t>
            </a:r>
            <a:r>
              <a:rPr b="0"/>
              <a:t>Arguments</a:t>
            </a:r>
          </a:p>
        </p:txBody>
      </p:sp>
      <p:sp>
        <p:nvSpPr>
          <p:cNvPr id="186" name="Rectangle 5"/>
          <p:cNvSpPr/>
          <p:nvPr/>
        </p:nvSpPr>
        <p:spPr>
          <a:xfrm>
            <a:off x="4261934" y="2239368"/>
            <a:ext cx="2767271" cy="1236128"/>
          </a:xfrm>
          <a:prstGeom prst="rect">
            <a:avLst/>
          </a:prstGeom>
          <a:solidFill>
            <a:srgbClr val="BDD7EE"/>
          </a:solidFill>
          <a:ln>
            <a:solidFill>
              <a:srgbClr val="BDD7EE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0"/>
            </a:lvl1pPr>
          </a:lstStyle>
          <a:p>
            <a:pPr/>
            <a:r>
              <a:t>F4:F6</a:t>
            </a:r>
          </a:p>
        </p:txBody>
      </p:sp>
      <p:sp>
        <p:nvSpPr>
          <p:cNvPr id="187" name="Rectangle 6"/>
          <p:cNvSpPr/>
          <p:nvPr/>
        </p:nvSpPr>
        <p:spPr>
          <a:xfrm>
            <a:off x="7208184" y="2243540"/>
            <a:ext cx="452002" cy="1236128"/>
          </a:xfrm>
          <a:prstGeom prst="rect">
            <a:avLst/>
          </a:prstGeom>
          <a:ln>
            <a:solidFill>
              <a:srgbClr val="FF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0"/>
            </a:lvl1pPr>
          </a:lstStyle>
          <a:p>
            <a:pPr/>
            <a:r>
              <a:t>)</a:t>
            </a:r>
          </a:p>
        </p:txBody>
      </p:sp>
      <p:sp>
        <p:nvSpPr>
          <p:cNvPr id="188" name="Title 1"/>
          <p:cNvSpPr txBox="1"/>
          <p:nvPr/>
        </p:nvSpPr>
        <p:spPr>
          <a:xfrm>
            <a:off x="152400" y="4876800"/>
            <a:ext cx="8839200" cy="126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>
              <a:lnSpc>
                <a:spcPct val="90000"/>
              </a:lnSpc>
              <a:defRPr sz="2500"/>
            </a:pPr>
            <a:r>
              <a:t>When we reference a set of range, Excel is being given a set of </a:t>
            </a:r>
            <a:r>
              <a:rPr b="1"/>
              <a:t>variable </a:t>
            </a:r>
            <a:r>
              <a:t>inputs. It will determine the actual values of these inputs prior to executing the function.</a:t>
            </a:r>
          </a:p>
        </p:txBody>
      </p:sp>
      <p:sp>
        <p:nvSpPr>
          <p:cNvPr id="189" name="Rectangle 9"/>
          <p:cNvSpPr txBox="1"/>
          <p:nvPr/>
        </p:nvSpPr>
        <p:spPr>
          <a:xfrm>
            <a:off x="761999" y="2239368"/>
            <a:ext cx="697470" cy="12266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0"/>
            </a:lvl1pPr>
          </a:lstStyle>
          <a:p>
            <a:pPr/>
            <a:r>
              <a:t>=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Ooh</a:t>
            </a:r>
            <a:r>
              <a:t>…</a:t>
            </a:r>
            <a:r>
              <a:t> Coding! (Sort Of)</a:t>
            </a:r>
          </a:p>
        </p:txBody>
      </p:sp>
      <p:sp>
        <p:nvSpPr>
          <p:cNvPr id="192" name="Title 1"/>
          <p:cNvSpPr txBox="1"/>
          <p:nvPr/>
        </p:nvSpPr>
        <p:spPr>
          <a:xfrm>
            <a:off x="152400" y="1357221"/>
            <a:ext cx="8839200" cy="9006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b="1" sz="3000"/>
            </a:pPr>
            <a:r>
              <a:t>What about this example? </a:t>
            </a:r>
            <a:endParaRPr sz="2400"/>
          </a:p>
          <a:p>
            <a:pPr algn="ctr">
              <a:lnSpc>
                <a:spcPct val="90000"/>
              </a:lnSpc>
              <a:defRPr sz="3000"/>
            </a:pPr>
            <a:r>
              <a:t>Which is the function? Which are the arguments?</a:t>
            </a:r>
          </a:p>
        </p:txBody>
      </p:sp>
      <p:sp>
        <p:nvSpPr>
          <p:cNvPr id="193" name="Rectangle 8"/>
          <p:cNvSpPr txBox="1"/>
          <p:nvPr/>
        </p:nvSpPr>
        <p:spPr>
          <a:xfrm>
            <a:off x="228600" y="3124199"/>
            <a:ext cx="8635155" cy="683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/>
            </a:lvl1pPr>
          </a:lstStyle>
          <a:p>
            <a:pPr/>
            <a:r>
              <a:t>= SUM( AVG(F4:F6), AVG(G4:G6) ) </a:t>
            </a:r>
          </a:p>
        </p:txBody>
      </p:sp>
      <p:sp>
        <p:nvSpPr>
          <p:cNvPr id="194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Ooh</a:t>
            </a:r>
            <a:r>
              <a:t>…</a:t>
            </a:r>
            <a:r>
              <a:t> Coding! (Sort Of)</a:t>
            </a:r>
          </a:p>
        </p:txBody>
      </p:sp>
      <p:sp>
        <p:nvSpPr>
          <p:cNvPr id="197" name="Title 1"/>
          <p:cNvSpPr txBox="1"/>
          <p:nvPr/>
        </p:nvSpPr>
        <p:spPr>
          <a:xfrm>
            <a:off x="152400" y="1357221"/>
            <a:ext cx="8839200" cy="9006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sz="3000"/>
            </a:pPr>
            <a:r>
              <a:t>What about this example? </a:t>
            </a:r>
            <a:endParaRPr b="1" sz="2400"/>
          </a:p>
          <a:p>
            <a:pPr algn="ctr">
              <a:lnSpc>
                <a:spcPct val="90000"/>
              </a:lnSpc>
              <a:defRPr sz="3000"/>
            </a:pPr>
            <a:r>
              <a:t>Which is the function? Which are the arguments?</a:t>
            </a:r>
          </a:p>
        </p:txBody>
      </p:sp>
      <p:sp>
        <p:nvSpPr>
          <p:cNvPr id="198" name="Rectangle 8"/>
          <p:cNvSpPr txBox="1"/>
          <p:nvPr/>
        </p:nvSpPr>
        <p:spPr>
          <a:xfrm>
            <a:off x="228600" y="3124199"/>
            <a:ext cx="8635155" cy="683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/>
            </a:lvl1pPr>
          </a:lstStyle>
          <a:p>
            <a:pPr/>
            <a:r>
              <a:t>= SUM( AVG(F4:F6), AVG(G4:G6) ) </a:t>
            </a:r>
          </a:p>
        </p:txBody>
      </p:sp>
      <p:sp>
        <p:nvSpPr>
          <p:cNvPr id="199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0" name="Title 1"/>
          <p:cNvSpPr txBox="1"/>
          <p:nvPr/>
        </p:nvSpPr>
        <p:spPr>
          <a:xfrm>
            <a:off x="152400" y="5181353"/>
            <a:ext cx="8839200" cy="64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b="1" sz="4000"/>
            </a:pPr>
            <a:r>
              <a:t>It Depends</a:t>
            </a:r>
            <a:r>
              <a:t>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Ooh</a:t>
            </a:r>
            <a:r>
              <a:t>…</a:t>
            </a:r>
            <a:r>
              <a:t> Coding! (Sort Of)</a:t>
            </a:r>
          </a:p>
        </p:txBody>
      </p:sp>
      <p:sp>
        <p:nvSpPr>
          <p:cNvPr id="203" name="Title 1"/>
          <p:cNvSpPr txBox="1"/>
          <p:nvPr/>
        </p:nvSpPr>
        <p:spPr>
          <a:xfrm>
            <a:off x="152400" y="1357221"/>
            <a:ext cx="8839200" cy="9006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sz="3000"/>
            </a:pPr>
            <a:r>
              <a:t>What about this example? </a:t>
            </a:r>
            <a:endParaRPr b="1" sz="2400"/>
          </a:p>
          <a:p>
            <a:pPr algn="ctr">
              <a:lnSpc>
                <a:spcPct val="90000"/>
              </a:lnSpc>
              <a:defRPr sz="3000"/>
            </a:pPr>
            <a:r>
              <a:t>Which is the function? Which are the arguments?</a:t>
            </a:r>
          </a:p>
        </p:txBody>
      </p:sp>
      <p:sp>
        <p:nvSpPr>
          <p:cNvPr id="204" name="Rectangle 8"/>
          <p:cNvSpPr txBox="1"/>
          <p:nvPr/>
        </p:nvSpPr>
        <p:spPr>
          <a:xfrm>
            <a:off x="228600" y="3124199"/>
            <a:ext cx="8635155" cy="683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/>
            </a:lvl1pPr>
          </a:lstStyle>
          <a:p>
            <a:pPr/>
            <a:r>
              <a:t>= SUM( AVG(F4:F6), AVG(G4:G6) ) </a:t>
            </a:r>
          </a:p>
        </p:txBody>
      </p:sp>
      <p:sp>
        <p:nvSpPr>
          <p:cNvPr id="205" name="Title 1"/>
          <p:cNvSpPr txBox="1"/>
          <p:nvPr/>
        </p:nvSpPr>
        <p:spPr>
          <a:xfrm>
            <a:off x="152400" y="4730194"/>
            <a:ext cx="8839200" cy="1091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sz="3600"/>
            </a:pPr>
            <a:r>
              <a:t>The </a:t>
            </a:r>
            <a:r>
              <a:rPr b="1"/>
              <a:t>AVG functions </a:t>
            </a:r>
            <a:r>
              <a:t>takes as their arguments the ranges provided.</a:t>
            </a:r>
          </a:p>
        </p:txBody>
      </p:sp>
      <p:sp>
        <p:nvSpPr>
          <p:cNvPr id="206" name="Rectangle 9"/>
          <p:cNvSpPr/>
          <p:nvPr/>
        </p:nvSpPr>
        <p:spPr>
          <a:xfrm>
            <a:off x="8195540" y="3080652"/>
            <a:ext cx="262661" cy="914401"/>
          </a:xfrm>
          <a:prstGeom prst="rect">
            <a:avLst/>
          </a:prstGeom>
          <a:solidFill>
            <a:schemeClr val="accent1">
              <a:alpha val="35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7" name="Rectangle 12"/>
          <p:cNvSpPr/>
          <p:nvPr/>
        </p:nvSpPr>
        <p:spPr>
          <a:xfrm>
            <a:off x="6553200" y="3080652"/>
            <a:ext cx="1654239" cy="914401"/>
          </a:xfrm>
          <a:prstGeom prst="rect">
            <a:avLst/>
          </a:prstGeom>
          <a:solidFill>
            <a:srgbClr val="FFFF00">
              <a:alpha val="3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8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9" name="Rectangle 13"/>
          <p:cNvSpPr/>
          <p:nvPr/>
        </p:nvSpPr>
        <p:spPr>
          <a:xfrm>
            <a:off x="4876799" y="3117964"/>
            <a:ext cx="262662" cy="914401"/>
          </a:xfrm>
          <a:prstGeom prst="rect">
            <a:avLst/>
          </a:prstGeom>
          <a:solidFill>
            <a:schemeClr val="accent1">
              <a:alpha val="35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0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1" name="Rectangle 15"/>
          <p:cNvSpPr/>
          <p:nvPr/>
        </p:nvSpPr>
        <p:spPr>
          <a:xfrm>
            <a:off x="3463059" y="3117964"/>
            <a:ext cx="1357521" cy="914401"/>
          </a:xfrm>
          <a:prstGeom prst="rect">
            <a:avLst/>
          </a:prstGeom>
          <a:solidFill>
            <a:srgbClr val="FFFF00">
              <a:alpha val="3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Ooh</a:t>
            </a:r>
            <a:r>
              <a:t>…</a:t>
            </a:r>
            <a:r>
              <a:t> Coding! (Sort Of)</a:t>
            </a:r>
          </a:p>
        </p:txBody>
      </p:sp>
      <p:sp>
        <p:nvSpPr>
          <p:cNvPr id="214" name="Title 1"/>
          <p:cNvSpPr txBox="1"/>
          <p:nvPr/>
        </p:nvSpPr>
        <p:spPr>
          <a:xfrm>
            <a:off x="152400" y="1357221"/>
            <a:ext cx="8839200" cy="9006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sz="3000"/>
            </a:pPr>
            <a:r>
              <a:t>What about this example? </a:t>
            </a:r>
            <a:endParaRPr b="1" sz="2400"/>
          </a:p>
          <a:p>
            <a:pPr algn="ctr">
              <a:lnSpc>
                <a:spcPct val="90000"/>
              </a:lnSpc>
              <a:defRPr sz="3000"/>
            </a:pPr>
            <a:r>
              <a:t>Which is the function? Which are the arguments?</a:t>
            </a:r>
          </a:p>
        </p:txBody>
      </p:sp>
      <p:sp>
        <p:nvSpPr>
          <p:cNvPr id="215" name="Rectangle 8"/>
          <p:cNvSpPr txBox="1"/>
          <p:nvPr/>
        </p:nvSpPr>
        <p:spPr>
          <a:xfrm>
            <a:off x="228600" y="3124199"/>
            <a:ext cx="8635155" cy="683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/>
            </a:lvl1pPr>
          </a:lstStyle>
          <a:p>
            <a:pPr/>
            <a:r>
              <a:t>= SUM( AVG(F4:F6), AVG(G4:G6) ) </a:t>
            </a:r>
          </a:p>
        </p:txBody>
      </p:sp>
      <p:sp>
        <p:nvSpPr>
          <p:cNvPr id="216" name="Title 1"/>
          <p:cNvSpPr txBox="1"/>
          <p:nvPr/>
        </p:nvSpPr>
        <p:spPr>
          <a:xfrm>
            <a:off x="152400" y="4730194"/>
            <a:ext cx="8839200" cy="1091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sz="3600"/>
            </a:pPr>
            <a:r>
              <a:t>This is a </a:t>
            </a:r>
            <a:r>
              <a:rPr b="1"/>
              <a:t>nested function. </a:t>
            </a:r>
            <a:r>
              <a:t>We’ll be doing plenty of complex nests in this class.</a:t>
            </a:r>
          </a:p>
        </p:txBody>
      </p:sp>
      <p:sp>
        <p:nvSpPr>
          <p:cNvPr id="217" name="Rectangle 2"/>
          <p:cNvSpPr/>
          <p:nvPr/>
        </p:nvSpPr>
        <p:spPr>
          <a:xfrm>
            <a:off x="685800" y="3046440"/>
            <a:ext cx="1447800" cy="914401"/>
          </a:xfrm>
          <a:prstGeom prst="rect">
            <a:avLst/>
          </a:prstGeom>
          <a:solidFill>
            <a:schemeClr val="accent1">
              <a:alpha val="35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8" name="Rectangle 9"/>
          <p:cNvSpPr/>
          <p:nvPr/>
        </p:nvSpPr>
        <p:spPr>
          <a:xfrm>
            <a:off x="8420100" y="3082207"/>
            <a:ext cx="419100" cy="914401"/>
          </a:xfrm>
          <a:prstGeom prst="rect">
            <a:avLst/>
          </a:prstGeom>
          <a:solidFill>
            <a:schemeClr val="accent1">
              <a:alpha val="35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9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0" name="Rectangle 12"/>
          <p:cNvSpPr/>
          <p:nvPr/>
        </p:nvSpPr>
        <p:spPr>
          <a:xfrm>
            <a:off x="5311840" y="3080652"/>
            <a:ext cx="2895601" cy="914401"/>
          </a:xfrm>
          <a:prstGeom prst="rect">
            <a:avLst/>
          </a:prstGeom>
          <a:solidFill>
            <a:srgbClr val="FFFF00">
              <a:alpha val="3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Admin Stuff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You Can Code Too!</a:t>
            </a:r>
          </a:p>
        </p:txBody>
      </p:sp>
      <p:sp>
        <p:nvSpPr>
          <p:cNvPr id="223" name="Title 1"/>
          <p:cNvSpPr txBox="1"/>
          <p:nvPr/>
        </p:nvSpPr>
        <p:spPr>
          <a:xfrm>
            <a:off x="152400" y="2489057"/>
            <a:ext cx="8839200" cy="510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ct val="90000"/>
              </a:lnSpc>
              <a:defRPr b="1" sz="3000"/>
            </a:lvl1pPr>
          </a:lstStyle>
          <a:p>
            <a:pPr/>
            <a:r>
              <a:t>Python Snippet from Last Class</a:t>
            </a:r>
          </a:p>
        </p:txBody>
      </p:sp>
      <p:pic>
        <p:nvPicPr>
          <p:cNvPr id="22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621" y="3236970"/>
            <a:ext cx="9151621" cy="9540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You Can Code Too!</a:t>
            </a:r>
          </a:p>
        </p:txBody>
      </p:sp>
      <p:sp>
        <p:nvSpPr>
          <p:cNvPr id="227" name="Title 1"/>
          <p:cNvSpPr txBox="1"/>
          <p:nvPr/>
        </p:nvSpPr>
        <p:spPr>
          <a:xfrm>
            <a:off x="152400" y="4800077"/>
            <a:ext cx="8839200" cy="1396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ct val="90000"/>
              </a:lnSpc>
              <a:defRPr sz="3200"/>
            </a:lvl1pPr>
          </a:lstStyle>
          <a:p>
            <a:pPr/>
            <a:r>
              <a:t>Syntax and capabilities may differ across technologies and platforms, but fundamental concepts remain the same.</a:t>
            </a:r>
          </a:p>
        </p:txBody>
      </p:sp>
      <p:sp>
        <p:nvSpPr>
          <p:cNvPr id="228" name="Title 1"/>
          <p:cNvSpPr txBox="1"/>
          <p:nvPr/>
        </p:nvSpPr>
        <p:spPr>
          <a:xfrm>
            <a:off x="152400" y="1040443"/>
            <a:ext cx="8839200" cy="510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ct val="90000"/>
              </a:lnSpc>
              <a:defRPr b="1" sz="3000"/>
            </a:lvl1pPr>
          </a:lstStyle>
          <a:p>
            <a:pPr/>
            <a:r>
              <a:t>Python Snippet from Last Class</a:t>
            </a:r>
          </a:p>
        </p:txBody>
      </p:sp>
      <p:pic>
        <p:nvPicPr>
          <p:cNvPr id="229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621" y="1788355"/>
            <a:ext cx="9151621" cy="954031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extBox 10"/>
          <p:cNvSpPr txBox="1"/>
          <p:nvPr/>
        </p:nvSpPr>
        <p:spPr>
          <a:xfrm>
            <a:off x="320040" y="3780887"/>
            <a:ext cx="1390760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>
                <a:solidFill>
                  <a:srgbClr val="FF0000"/>
                </a:solidFill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31" name="TextBox 11"/>
          <p:cNvSpPr txBox="1"/>
          <p:nvPr/>
        </p:nvSpPr>
        <p:spPr>
          <a:xfrm>
            <a:off x="3125430" y="3780887"/>
            <a:ext cx="1712973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>
                <a:solidFill>
                  <a:srgbClr val="FF0000"/>
                </a:solidFill>
              </a:defRPr>
            </a:lvl1pPr>
          </a:lstStyle>
          <a:p>
            <a:pPr/>
            <a:r>
              <a:t>Arguments</a:t>
            </a:r>
          </a:p>
        </p:txBody>
      </p:sp>
      <p:sp>
        <p:nvSpPr>
          <p:cNvPr id="232" name="TextBox 12"/>
          <p:cNvSpPr txBox="1"/>
          <p:nvPr/>
        </p:nvSpPr>
        <p:spPr>
          <a:xfrm>
            <a:off x="6344693" y="3596223"/>
            <a:ext cx="2813110" cy="792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b="1" sz="2400">
                <a:solidFill>
                  <a:srgbClr val="FF0000"/>
                </a:solidFill>
              </a:defRPr>
            </a:pPr>
            <a:r>
              <a:t>Another Function </a:t>
            </a:r>
          </a:p>
          <a:p>
            <a:pPr algn="ctr">
              <a:defRPr b="1" sz="2400">
                <a:solidFill>
                  <a:srgbClr val="FF0000"/>
                </a:solidFill>
              </a:defRPr>
            </a:pPr>
            <a:r>
              <a:t>(Chained)</a:t>
            </a:r>
          </a:p>
        </p:txBody>
      </p:sp>
      <p:sp>
        <p:nvSpPr>
          <p:cNvPr id="233" name="Straight Arrow Connector 13"/>
          <p:cNvSpPr/>
          <p:nvPr/>
        </p:nvSpPr>
        <p:spPr>
          <a:xfrm flipV="1">
            <a:off x="1546861" y="2652266"/>
            <a:ext cx="76201" cy="1128623"/>
          </a:xfrm>
          <a:prstGeom prst="line">
            <a:avLst/>
          </a:prstGeom>
          <a:ln w="6350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34" name="Straight Arrow Connector 14"/>
          <p:cNvSpPr/>
          <p:nvPr/>
        </p:nvSpPr>
        <p:spPr>
          <a:xfrm flipH="1" flipV="1">
            <a:off x="3356016" y="2604994"/>
            <a:ext cx="509032" cy="1220955"/>
          </a:xfrm>
          <a:prstGeom prst="line">
            <a:avLst/>
          </a:prstGeom>
          <a:ln w="6350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35" name="Straight Arrow Connector 15"/>
          <p:cNvSpPr/>
          <p:nvPr/>
        </p:nvSpPr>
        <p:spPr>
          <a:xfrm flipV="1">
            <a:off x="3865048" y="2598420"/>
            <a:ext cx="1549394" cy="1182469"/>
          </a:xfrm>
          <a:prstGeom prst="line">
            <a:avLst/>
          </a:prstGeom>
          <a:ln w="6350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36" name="Straight Arrow Connector 16"/>
          <p:cNvSpPr/>
          <p:nvPr/>
        </p:nvSpPr>
        <p:spPr>
          <a:xfrm flipV="1">
            <a:off x="8299178" y="2614111"/>
            <a:ext cx="13789" cy="982112"/>
          </a:xfrm>
          <a:prstGeom prst="line">
            <a:avLst/>
          </a:prstGeom>
          <a:ln w="6350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itle 1"/>
          <p:cNvSpPr txBox="1"/>
          <p:nvPr>
            <p:ph type="title"/>
          </p:nvPr>
        </p:nvSpPr>
        <p:spPr>
          <a:xfrm>
            <a:off x="152400" y="2533202"/>
            <a:ext cx="8839200" cy="1791596"/>
          </a:xfrm>
          <a:prstGeom prst="rect">
            <a:avLst/>
          </a:prstGeom>
        </p:spPr>
        <p:txBody>
          <a:bodyPr/>
          <a:lstStyle/>
          <a:p>
            <a:pPr>
              <a:defRPr sz="4000"/>
            </a:pPr>
            <a:r>
              <a:t>Demo Time!</a:t>
            </a:r>
          </a:p>
          <a:p>
            <a:pPr>
              <a:defRPr sz="4000"/>
            </a:pPr>
            <a:br/>
            <a:r>
              <a:rPr sz="2000">
                <a:latin typeface="Arial"/>
                <a:ea typeface="Arial"/>
                <a:cs typeface="Arial"/>
                <a:sym typeface="Arial"/>
              </a:rPr>
              <a:t>(01-ExcelPlayground, 02-NamedRanges)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Conditionals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Conditionals: If This</a:t>
            </a:r>
            <a:r>
              <a:t>…</a:t>
            </a:r>
            <a:r>
              <a:t> Then That</a:t>
            </a:r>
          </a:p>
        </p:txBody>
      </p:sp>
      <p:sp>
        <p:nvSpPr>
          <p:cNvPr id="243" name="Title 1"/>
          <p:cNvSpPr txBox="1"/>
          <p:nvPr/>
        </p:nvSpPr>
        <p:spPr>
          <a:xfrm>
            <a:off x="152400" y="4956863"/>
            <a:ext cx="8839200" cy="12200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sz="2800"/>
            </a:pPr>
            <a:r>
              <a:t>Conditionals present a way to </a:t>
            </a:r>
            <a:r>
              <a:rPr b="1"/>
              <a:t>control the flow </a:t>
            </a:r>
            <a:r>
              <a:t>of logic based on certain criteria being met. This is a </a:t>
            </a:r>
            <a:r>
              <a:rPr i="1"/>
              <a:t>core building block </a:t>
            </a:r>
            <a:r>
              <a:t>in all languages.</a:t>
            </a:r>
          </a:p>
        </p:txBody>
      </p:sp>
      <p:grpSp>
        <p:nvGrpSpPr>
          <p:cNvPr id="246" name="Rectangle 2"/>
          <p:cNvGrpSpPr/>
          <p:nvPr/>
        </p:nvGrpSpPr>
        <p:grpSpPr>
          <a:xfrm>
            <a:off x="914399" y="1394775"/>
            <a:ext cx="2430465" cy="2430465"/>
            <a:chOff x="0" y="0"/>
            <a:chExt cx="2430463" cy="2430463"/>
          </a:xfrm>
        </p:grpSpPr>
        <p:sp>
          <p:nvSpPr>
            <p:cNvPr id="244" name="Square"/>
            <p:cNvSpPr/>
            <p:nvPr/>
          </p:nvSpPr>
          <p:spPr>
            <a:xfrm>
              <a:off x="-1" y="-1"/>
              <a:ext cx="2430465" cy="2430465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5" name="Step 1"/>
            <p:cNvSpPr txBox="1"/>
            <p:nvPr/>
          </p:nvSpPr>
          <p:spPr>
            <a:xfrm>
              <a:off x="-1" y="910290"/>
              <a:ext cx="2430465" cy="6098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Step 1</a:t>
              </a:r>
            </a:p>
          </p:txBody>
        </p:sp>
      </p:grpSp>
      <p:grpSp>
        <p:nvGrpSpPr>
          <p:cNvPr id="249" name="Rectangle 9"/>
          <p:cNvGrpSpPr/>
          <p:nvPr/>
        </p:nvGrpSpPr>
        <p:grpSpPr>
          <a:xfrm>
            <a:off x="6629399" y="870246"/>
            <a:ext cx="1668465" cy="1668465"/>
            <a:chOff x="0" y="0"/>
            <a:chExt cx="1668463" cy="1668463"/>
          </a:xfrm>
        </p:grpSpPr>
        <p:sp>
          <p:nvSpPr>
            <p:cNvPr id="247" name="Square"/>
            <p:cNvSpPr/>
            <p:nvPr/>
          </p:nvSpPr>
          <p:spPr>
            <a:xfrm>
              <a:off x="-1" y="-1"/>
              <a:ext cx="1668465" cy="1668465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8" name="Step 2a"/>
            <p:cNvSpPr txBox="1"/>
            <p:nvPr/>
          </p:nvSpPr>
          <p:spPr>
            <a:xfrm>
              <a:off x="-1" y="615697"/>
              <a:ext cx="1668465" cy="437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Step 2a</a:t>
              </a:r>
            </a:p>
          </p:txBody>
        </p:sp>
      </p:grpSp>
      <p:grpSp>
        <p:nvGrpSpPr>
          <p:cNvPr id="252" name="Rectangle 11"/>
          <p:cNvGrpSpPr/>
          <p:nvPr/>
        </p:nvGrpSpPr>
        <p:grpSpPr>
          <a:xfrm>
            <a:off x="6629399" y="2899567"/>
            <a:ext cx="1668465" cy="1668465"/>
            <a:chOff x="0" y="0"/>
            <a:chExt cx="1668463" cy="1668463"/>
          </a:xfrm>
        </p:grpSpPr>
        <p:sp>
          <p:nvSpPr>
            <p:cNvPr id="250" name="Square"/>
            <p:cNvSpPr/>
            <p:nvPr/>
          </p:nvSpPr>
          <p:spPr>
            <a:xfrm>
              <a:off x="-1" y="-1"/>
              <a:ext cx="1668465" cy="1668465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1" name="Step 2b"/>
            <p:cNvSpPr txBox="1"/>
            <p:nvPr/>
          </p:nvSpPr>
          <p:spPr>
            <a:xfrm>
              <a:off x="-1" y="615697"/>
              <a:ext cx="1668465" cy="437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Step 2b</a:t>
              </a:r>
            </a:p>
          </p:txBody>
        </p:sp>
      </p:grpSp>
      <p:sp>
        <p:nvSpPr>
          <p:cNvPr id="253" name="Right Arrow 3"/>
          <p:cNvSpPr/>
          <p:nvPr/>
        </p:nvSpPr>
        <p:spPr>
          <a:xfrm>
            <a:off x="3862706" y="1527726"/>
            <a:ext cx="2514601" cy="63757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4" name="Right Arrow 12"/>
          <p:cNvSpPr/>
          <p:nvPr/>
        </p:nvSpPr>
        <p:spPr>
          <a:xfrm>
            <a:off x="3893186" y="3164163"/>
            <a:ext cx="2514601" cy="63757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5" name="TextBox 13"/>
          <p:cNvSpPr txBox="1"/>
          <p:nvPr/>
        </p:nvSpPr>
        <p:spPr>
          <a:xfrm>
            <a:off x="3893185" y="1141652"/>
            <a:ext cx="202257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If criteria is met</a:t>
            </a:r>
            <a:r>
              <a:t>…</a:t>
            </a:r>
          </a:p>
        </p:txBody>
      </p:sp>
      <p:sp>
        <p:nvSpPr>
          <p:cNvPr id="256" name="TextBox 14"/>
          <p:cNvSpPr txBox="1"/>
          <p:nvPr/>
        </p:nvSpPr>
        <p:spPr>
          <a:xfrm>
            <a:off x="3796567" y="2794830"/>
            <a:ext cx="244148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If criteria is </a:t>
            </a:r>
            <a:r>
              <a:rPr i="1"/>
              <a:t>not </a:t>
            </a:r>
            <a:r>
              <a:t>met</a:t>
            </a:r>
            <a:r>
              <a:t>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Conditionals: If This</a:t>
            </a:r>
            <a:r>
              <a:t>…</a:t>
            </a:r>
            <a:r>
              <a:t> Then That</a:t>
            </a:r>
          </a:p>
        </p:txBody>
      </p:sp>
      <p:sp>
        <p:nvSpPr>
          <p:cNvPr id="259" name="Rectangle 4"/>
          <p:cNvSpPr txBox="1"/>
          <p:nvPr/>
        </p:nvSpPr>
        <p:spPr>
          <a:xfrm>
            <a:off x="990599" y="5257799"/>
            <a:ext cx="7055965" cy="807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/>
            </a:lvl1pPr>
          </a:lstStyle>
          <a:p>
            <a:pPr/>
            <a:r>
              <a:t>=IF(D2&gt;5,TRUE,FALSE)</a:t>
            </a:r>
          </a:p>
        </p:txBody>
      </p:sp>
      <p:grpSp>
        <p:nvGrpSpPr>
          <p:cNvPr id="262" name="Rectangle 16"/>
          <p:cNvGrpSpPr/>
          <p:nvPr/>
        </p:nvGrpSpPr>
        <p:grpSpPr>
          <a:xfrm>
            <a:off x="914399" y="1608604"/>
            <a:ext cx="2430465" cy="2430464"/>
            <a:chOff x="0" y="0"/>
            <a:chExt cx="2430463" cy="2430463"/>
          </a:xfrm>
        </p:grpSpPr>
        <p:sp>
          <p:nvSpPr>
            <p:cNvPr id="260" name="Square"/>
            <p:cNvSpPr/>
            <p:nvPr/>
          </p:nvSpPr>
          <p:spPr>
            <a:xfrm>
              <a:off x="-1" y="-1"/>
              <a:ext cx="2430465" cy="2430465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1" name="Determine D2’s Value"/>
            <p:cNvSpPr txBox="1"/>
            <p:nvPr/>
          </p:nvSpPr>
          <p:spPr>
            <a:xfrm>
              <a:off x="-1" y="643590"/>
              <a:ext cx="2430465" cy="11432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</a:defRPr>
              </a:lvl1pPr>
            </a:lstStyle>
            <a:p>
              <a:pPr/>
              <a:r>
                <a:t>Determine D2’s Value</a:t>
              </a:r>
            </a:p>
          </p:txBody>
        </p:sp>
      </p:grpSp>
      <p:grpSp>
        <p:nvGrpSpPr>
          <p:cNvPr id="265" name="Rectangle 17"/>
          <p:cNvGrpSpPr/>
          <p:nvPr/>
        </p:nvGrpSpPr>
        <p:grpSpPr>
          <a:xfrm>
            <a:off x="6629399" y="1084074"/>
            <a:ext cx="1668465" cy="1668465"/>
            <a:chOff x="0" y="0"/>
            <a:chExt cx="1668463" cy="1668463"/>
          </a:xfrm>
        </p:grpSpPr>
        <p:sp>
          <p:nvSpPr>
            <p:cNvPr id="263" name="Square"/>
            <p:cNvSpPr/>
            <p:nvPr/>
          </p:nvSpPr>
          <p:spPr>
            <a:xfrm>
              <a:off x="-1" y="-1"/>
              <a:ext cx="1668465" cy="1668465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4" name="Set Cell to True"/>
            <p:cNvSpPr txBox="1"/>
            <p:nvPr/>
          </p:nvSpPr>
          <p:spPr>
            <a:xfrm>
              <a:off x="-1" y="437897"/>
              <a:ext cx="1668465" cy="7926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Set Cell to True</a:t>
              </a:r>
            </a:p>
          </p:txBody>
        </p:sp>
      </p:grpSp>
      <p:grpSp>
        <p:nvGrpSpPr>
          <p:cNvPr id="268" name="Rectangle 18"/>
          <p:cNvGrpSpPr/>
          <p:nvPr/>
        </p:nvGrpSpPr>
        <p:grpSpPr>
          <a:xfrm>
            <a:off x="6629399" y="3113395"/>
            <a:ext cx="1668465" cy="1668465"/>
            <a:chOff x="0" y="0"/>
            <a:chExt cx="1668463" cy="1668463"/>
          </a:xfrm>
        </p:grpSpPr>
        <p:sp>
          <p:nvSpPr>
            <p:cNvPr id="266" name="Square"/>
            <p:cNvSpPr/>
            <p:nvPr/>
          </p:nvSpPr>
          <p:spPr>
            <a:xfrm>
              <a:off x="-1" y="-1"/>
              <a:ext cx="1668465" cy="1668465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7" name="Set Cell to False"/>
            <p:cNvSpPr txBox="1"/>
            <p:nvPr/>
          </p:nvSpPr>
          <p:spPr>
            <a:xfrm>
              <a:off x="-1" y="437897"/>
              <a:ext cx="1668465" cy="7926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Set Cell to False</a:t>
              </a:r>
            </a:p>
          </p:txBody>
        </p:sp>
      </p:grpSp>
      <p:sp>
        <p:nvSpPr>
          <p:cNvPr id="269" name="Right Arrow 19"/>
          <p:cNvSpPr/>
          <p:nvPr/>
        </p:nvSpPr>
        <p:spPr>
          <a:xfrm>
            <a:off x="3862706" y="1741553"/>
            <a:ext cx="2514601" cy="63757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0" name="Right Arrow 20"/>
          <p:cNvSpPr/>
          <p:nvPr/>
        </p:nvSpPr>
        <p:spPr>
          <a:xfrm>
            <a:off x="3893186" y="3377991"/>
            <a:ext cx="2514601" cy="63757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1" name="TextBox 21"/>
          <p:cNvSpPr txBox="1"/>
          <p:nvPr/>
        </p:nvSpPr>
        <p:spPr>
          <a:xfrm>
            <a:off x="4530311" y="1355479"/>
            <a:ext cx="98717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pPr/>
            <a:r>
              <a:t>If D2 &gt; 5</a:t>
            </a:r>
          </a:p>
        </p:txBody>
      </p:sp>
      <p:sp>
        <p:nvSpPr>
          <p:cNvPr id="272" name="TextBox 22"/>
          <p:cNvSpPr txBox="1"/>
          <p:nvPr/>
        </p:nvSpPr>
        <p:spPr>
          <a:xfrm>
            <a:off x="4459780" y="3008658"/>
            <a:ext cx="1057161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pPr/>
            <a:r>
              <a:t>If D2 &lt;=5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Title 1"/>
          <p:cNvSpPr txBox="1"/>
          <p:nvPr>
            <p:ph type="title"/>
          </p:nvPr>
        </p:nvSpPr>
        <p:spPr>
          <a:xfrm>
            <a:off x="158270" y="2895599"/>
            <a:ext cx="8839201" cy="653856"/>
          </a:xfrm>
          <a:prstGeom prst="rect">
            <a:avLst/>
          </a:prstGeom>
        </p:spPr>
        <p:txBody>
          <a:bodyPr/>
          <a:lstStyle/>
          <a:p>
            <a:pPr defTabSz="905255">
              <a:defRPr sz="2772"/>
            </a:pPr>
            <a:r>
              <a:t>But what if</a:t>
            </a:r>
            <a:r>
              <a:t>…</a:t>
            </a:r>
            <a:r>
              <a:t> we wanted to </a:t>
            </a:r>
            <a:r>
              <a:rPr u="sng"/>
              <a:t>combine</a:t>
            </a:r>
            <a:r>
              <a:t> conditions?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itle 1"/>
          <p:cNvSpPr txBox="1"/>
          <p:nvPr>
            <p:ph type="title"/>
          </p:nvPr>
        </p:nvSpPr>
        <p:spPr>
          <a:xfrm>
            <a:off x="158270" y="2895599"/>
            <a:ext cx="8839201" cy="653856"/>
          </a:xfrm>
          <a:prstGeom prst="rect">
            <a:avLst/>
          </a:prstGeom>
        </p:spPr>
        <p:txBody>
          <a:bodyPr/>
          <a:lstStyle>
            <a:lvl1pPr defTabSz="466344">
              <a:defRPr sz="3672"/>
            </a:lvl1pPr>
          </a:lstStyle>
          <a:p>
            <a:pPr/>
            <a:r>
              <a:t>AND, NOT, OR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Conditionals: If This</a:t>
            </a:r>
            <a:r>
              <a:t>…</a:t>
            </a:r>
            <a:r>
              <a:t> Then That</a:t>
            </a:r>
          </a:p>
        </p:txBody>
      </p:sp>
      <p:sp>
        <p:nvSpPr>
          <p:cNvPr id="279" name="Rectangle 4"/>
          <p:cNvSpPr txBox="1"/>
          <p:nvPr/>
        </p:nvSpPr>
        <p:spPr>
          <a:xfrm>
            <a:off x="372917" y="3048000"/>
            <a:ext cx="8458211" cy="621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3800"/>
            </a:pPr>
            <a:r>
              <a:t>=IF(</a:t>
            </a:r>
            <a:r>
              <a:rPr b="1"/>
              <a:t>AND(</a:t>
            </a:r>
            <a:r>
              <a:t>D2&gt;5, D2&lt;10</a:t>
            </a:r>
            <a:r>
              <a:rPr b="1"/>
              <a:t>)</a:t>
            </a:r>
            <a:r>
              <a:t>,TRUE,FALSE)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Conditionals: If This</a:t>
            </a:r>
            <a:r>
              <a:t>…</a:t>
            </a:r>
            <a:r>
              <a:t> Then That</a:t>
            </a:r>
          </a:p>
        </p:txBody>
      </p:sp>
      <p:grpSp>
        <p:nvGrpSpPr>
          <p:cNvPr id="284" name="Rectangle 15"/>
          <p:cNvGrpSpPr/>
          <p:nvPr/>
        </p:nvGrpSpPr>
        <p:grpSpPr>
          <a:xfrm>
            <a:off x="914399" y="1548523"/>
            <a:ext cx="2430465" cy="2430465"/>
            <a:chOff x="0" y="0"/>
            <a:chExt cx="2430463" cy="2430463"/>
          </a:xfrm>
        </p:grpSpPr>
        <p:sp>
          <p:nvSpPr>
            <p:cNvPr id="282" name="Square"/>
            <p:cNvSpPr/>
            <p:nvPr/>
          </p:nvSpPr>
          <p:spPr>
            <a:xfrm>
              <a:off x="-1" y="-1"/>
              <a:ext cx="2430465" cy="2430465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3" name="Determine D2’s Value"/>
            <p:cNvSpPr txBox="1"/>
            <p:nvPr/>
          </p:nvSpPr>
          <p:spPr>
            <a:xfrm>
              <a:off x="-1" y="643590"/>
              <a:ext cx="2430465" cy="11432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</a:defRPr>
              </a:lvl1pPr>
            </a:lstStyle>
            <a:p>
              <a:pPr/>
              <a:r>
                <a:t>Determine D2’s Value</a:t>
              </a:r>
            </a:p>
          </p:txBody>
        </p:sp>
      </p:grpSp>
      <p:grpSp>
        <p:nvGrpSpPr>
          <p:cNvPr id="287" name="Rectangle 16"/>
          <p:cNvGrpSpPr/>
          <p:nvPr/>
        </p:nvGrpSpPr>
        <p:grpSpPr>
          <a:xfrm>
            <a:off x="6629399" y="1084074"/>
            <a:ext cx="1668465" cy="1668465"/>
            <a:chOff x="0" y="0"/>
            <a:chExt cx="1668463" cy="1668463"/>
          </a:xfrm>
        </p:grpSpPr>
        <p:sp>
          <p:nvSpPr>
            <p:cNvPr id="285" name="Square"/>
            <p:cNvSpPr/>
            <p:nvPr/>
          </p:nvSpPr>
          <p:spPr>
            <a:xfrm>
              <a:off x="-1" y="-1"/>
              <a:ext cx="1668465" cy="1668465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6" name="Set Cell to True"/>
            <p:cNvSpPr txBox="1"/>
            <p:nvPr/>
          </p:nvSpPr>
          <p:spPr>
            <a:xfrm>
              <a:off x="-1" y="437897"/>
              <a:ext cx="1668465" cy="7926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Set Cell to True</a:t>
              </a:r>
            </a:p>
          </p:txBody>
        </p:sp>
      </p:grpSp>
      <p:grpSp>
        <p:nvGrpSpPr>
          <p:cNvPr id="290" name="Rectangle 17"/>
          <p:cNvGrpSpPr/>
          <p:nvPr/>
        </p:nvGrpSpPr>
        <p:grpSpPr>
          <a:xfrm>
            <a:off x="6629399" y="3053315"/>
            <a:ext cx="1668465" cy="1668464"/>
            <a:chOff x="0" y="0"/>
            <a:chExt cx="1668463" cy="1668463"/>
          </a:xfrm>
        </p:grpSpPr>
        <p:sp>
          <p:nvSpPr>
            <p:cNvPr id="288" name="Square"/>
            <p:cNvSpPr/>
            <p:nvPr/>
          </p:nvSpPr>
          <p:spPr>
            <a:xfrm>
              <a:off x="-1" y="-1"/>
              <a:ext cx="1668465" cy="1668465"/>
            </a:xfrm>
            <a:prstGeom prst="rect">
              <a:avLst/>
            </a:prstGeom>
            <a:solidFill>
              <a:schemeClr val="accent1"/>
            </a:solidFill>
            <a:ln w="12700" cap="flat">
              <a:solidFill>
                <a:srgbClr val="42719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9" name="Set Cell to False"/>
            <p:cNvSpPr txBox="1"/>
            <p:nvPr/>
          </p:nvSpPr>
          <p:spPr>
            <a:xfrm>
              <a:off x="-1" y="437897"/>
              <a:ext cx="1668465" cy="7926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Set Cell to False</a:t>
              </a:r>
            </a:p>
          </p:txBody>
        </p:sp>
      </p:grpSp>
      <p:sp>
        <p:nvSpPr>
          <p:cNvPr id="291" name="Right Arrow 18"/>
          <p:cNvSpPr/>
          <p:nvPr/>
        </p:nvSpPr>
        <p:spPr>
          <a:xfrm>
            <a:off x="3862706" y="1681473"/>
            <a:ext cx="2514601" cy="63757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2" name="Right Arrow 19"/>
          <p:cNvSpPr/>
          <p:nvPr/>
        </p:nvSpPr>
        <p:spPr>
          <a:xfrm>
            <a:off x="3893186" y="3317911"/>
            <a:ext cx="2514601" cy="63757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3" name="TextBox 20"/>
          <p:cNvSpPr txBox="1"/>
          <p:nvPr/>
        </p:nvSpPr>
        <p:spPr>
          <a:xfrm>
            <a:off x="3777958" y="1295399"/>
            <a:ext cx="2408000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pPr/>
            <a:r>
              <a:t>If D2 &gt; 5 AND D2 &lt; 10</a:t>
            </a:r>
          </a:p>
        </p:txBody>
      </p:sp>
      <p:sp>
        <p:nvSpPr>
          <p:cNvPr id="294" name="TextBox 21"/>
          <p:cNvSpPr txBox="1"/>
          <p:nvPr/>
        </p:nvSpPr>
        <p:spPr>
          <a:xfrm>
            <a:off x="3715985" y="2948578"/>
            <a:ext cx="253111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pPr/>
            <a:r>
              <a:t>If D2 &lt;=5 OR D2 &gt;= 10 </a:t>
            </a:r>
          </a:p>
        </p:txBody>
      </p:sp>
      <p:sp>
        <p:nvSpPr>
          <p:cNvPr id="295" name="Title 1"/>
          <p:cNvSpPr txBox="1"/>
          <p:nvPr/>
        </p:nvSpPr>
        <p:spPr>
          <a:xfrm>
            <a:off x="152400" y="5236524"/>
            <a:ext cx="8839200" cy="853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ct val="90000"/>
              </a:lnSpc>
              <a:defRPr sz="2800"/>
            </a:lvl1pPr>
          </a:lstStyle>
          <a:p>
            <a:pPr/>
            <a:r>
              <a:t>Nesting conditionals can quickly become a very convoluted (albeit necessary) part of your data prep.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Class Git Repository (UPDATE)</a:t>
            </a:r>
          </a:p>
        </p:txBody>
      </p:sp>
      <p:sp>
        <p:nvSpPr>
          <p:cNvPr id="105" name="Rectangle 2"/>
          <p:cNvSpPr txBox="1"/>
          <p:nvPr/>
        </p:nvSpPr>
        <p:spPr>
          <a:xfrm>
            <a:off x="304799" y="5610271"/>
            <a:ext cx="8648701" cy="808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/>
            </a:pPr>
            <a:r>
              <a:t>All Class Content and Homework will be here:</a:t>
            </a:r>
          </a:p>
          <a:p>
            <a:pPr>
              <a:defRPr b="1" sz="1600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http://ucb.bootcampcontent.com/UCB-Coding-Bootcamp/UCBSAN201802DATA3-Class-Repository-DATA</a:t>
            </a:r>
          </a:p>
        </p:txBody>
      </p:sp>
      <p:pic>
        <p:nvPicPr>
          <p:cNvPr id="106" name="Screen Shot 2018-02-14 at 1.47.11 PM.png" descr="Screen Shot 2018-02-14 at 1.47.11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74491"/>
            <a:ext cx="9144000" cy="47383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itle 1"/>
          <p:cNvSpPr txBox="1"/>
          <p:nvPr>
            <p:ph type="title"/>
          </p:nvPr>
        </p:nvSpPr>
        <p:spPr>
          <a:xfrm>
            <a:off x="152400" y="2607566"/>
            <a:ext cx="8839200" cy="1642868"/>
          </a:xfrm>
          <a:prstGeom prst="rect">
            <a:avLst/>
          </a:prstGeom>
        </p:spPr>
        <p:txBody>
          <a:bodyPr/>
          <a:lstStyle/>
          <a:p>
            <a:pPr>
              <a:defRPr sz="4000"/>
            </a:pPr>
            <a:r>
              <a:t>Demo Time!</a:t>
            </a:r>
          </a:p>
          <a:p>
            <a:pPr>
              <a:defRPr sz="4000"/>
            </a:pPr>
            <a:br/>
            <a:r>
              <a:rPr sz="2000">
                <a:latin typeface="Arial"/>
                <a:ea typeface="Arial"/>
                <a:cs typeface="Arial"/>
                <a:sym typeface="Arial"/>
              </a:rPr>
              <a:t>(03-ColorCounter </a:t>
            </a:r>
            <a:r>
              <a:rPr sz="2000"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sz="2000">
                <a:latin typeface="Arial"/>
                <a:ea typeface="Arial"/>
                <a:cs typeface="Arial"/>
                <a:sym typeface="Arial"/>
              </a:rPr>
              <a:t> 08-McDonalds)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BREAK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Pivot Tables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Get Pivot With It</a:t>
            </a:r>
          </a:p>
        </p:txBody>
      </p:sp>
      <p:sp>
        <p:nvSpPr>
          <p:cNvPr id="304" name="Title 1"/>
          <p:cNvSpPr txBox="1"/>
          <p:nvPr/>
        </p:nvSpPr>
        <p:spPr>
          <a:xfrm>
            <a:off x="304800" y="4828221"/>
            <a:ext cx="8686800" cy="1476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defRPr b="1" sz="2800"/>
            </a:pPr>
            <a:r>
              <a:t>Pivot Tables </a:t>
            </a:r>
            <a:r>
              <a:rPr b="0"/>
              <a:t>are one of the most important data visualization concepts to master in this class. </a:t>
            </a:r>
            <a:endParaRPr sz="2400"/>
          </a:p>
          <a:p>
            <a:pPr algn="ctr">
              <a:lnSpc>
                <a:spcPct val="90000"/>
              </a:lnSpc>
              <a:defRPr sz="2800"/>
            </a:pPr>
          </a:p>
          <a:p>
            <a:pPr algn="ctr">
              <a:lnSpc>
                <a:spcPct val="90000"/>
              </a:lnSpc>
              <a:defRPr sz="2000"/>
            </a:pPr>
            <a:r>
              <a:t>(Don’t worry. They are a cinch to deal with)</a:t>
            </a:r>
          </a:p>
        </p:txBody>
      </p:sp>
      <p:pic>
        <p:nvPicPr>
          <p:cNvPr id="305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rcRect l="0" t="23500" r="0" b="0"/>
          <a:stretch>
            <a:fillRect/>
          </a:stretch>
        </p:blipFill>
        <p:spPr>
          <a:xfrm>
            <a:off x="0" y="825559"/>
            <a:ext cx="9144000" cy="39347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Get Pivot With It</a:t>
            </a:r>
          </a:p>
        </p:txBody>
      </p:sp>
      <p:sp>
        <p:nvSpPr>
          <p:cNvPr id="308" name="Title 1"/>
          <p:cNvSpPr txBox="1"/>
          <p:nvPr/>
        </p:nvSpPr>
        <p:spPr>
          <a:xfrm>
            <a:off x="304800" y="4448273"/>
            <a:ext cx="8686800" cy="1842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defRPr sz="2800"/>
            </a:pPr>
            <a:r>
              <a:t>In essence, Pivot tables are a </a:t>
            </a:r>
            <a:r>
              <a:rPr b="1"/>
              <a:t>summative </a:t>
            </a:r>
            <a:r>
              <a:t>analytic tool that allows us to perform aggregate functions that along any combination of fields. </a:t>
            </a:r>
            <a:endParaRPr b="1" sz="2400"/>
          </a:p>
          <a:p>
            <a:pPr algn="ctr">
              <a:lnSpc>
                <a:spcPct val="90000"/>
              </a:lnSpc>
              <a:defRPr sz="2800"/>
            </a:pPr>
          </a:p>
          <a:p>
            <a:pPr algn="ctr">
              <a:lnSpc>
                <a:spcPct val="90000"/>
              </a:lnSpc>
              <a:defRPr sz="2000"/>
            </a:pPr>
            <a:r>
              <a:t>(The name comes from the fact that we are pivoting along a data axis)</a:t>
            </a:r>
          </a:p>
        </p:txBody>
      </p:sp>
      <p:graphicFrame>
        <p:nvGraphicFramePr>
          <p:cNvPr id="309" name="Table 3"/>
          <p:cNvGraphicFramePr/>
          <p:nvPr/>
        </p:nvGraphicFramePr>
        <p:xfrm>
          <a:off x="334617" y="834924"/>
          <a:ext cx="4343401" cy="3432279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1447800"/>
                <a:gridCol w="1447800"/>
                <a:gridCol w="1447800"/>
              </a:tblGrid>
              <a:tr h="581511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Seller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Qty. Sold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Date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47512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Joseph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$42.50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1/1/17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47512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Jacob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$65.00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1/3/17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47512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Jacob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$5.25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1/6/17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47512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Joseph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$125.00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1/6/17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47512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Jacob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$3.50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1/7/17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47512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Matt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$32.00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1/9/17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</a:tbl>
          </a:graphicData>
        </a:graphic>
      </p:graphicFrame>
      <p:graphicFrame>
        <p:nvGraphicFramePr>
          <p:cNvPr id="310" name="Table 4"/>
          <p:cNvGraphicFramePr/>
          <p:nvPr/>
        </p:nvGraphicFramePr>
        <p:xfrm>
          <a:off x="5562600" y="2260307"/>
          <a:ext cx="3124200" cy="2006896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1562100"/>
                <a:gridCol w="1562100"/>
              </a:tblGrid>
              <a:tr h="581511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Seller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Total Sold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47512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Joseph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$167.50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47512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Jacob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$73.75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47512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Matt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$32.0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 defTabSz="886968">
              <a:defRPr sz="2328"/>
            </a:pPr>
            <a:r>
              <a:t>Words to the Wise </a:t>
            </a:r>
            <a:r>
              <a:t>–</a:t>
            </a:r>
            <a:r>
              <a:t> Keep It Flat!</a:t>
            </a:r>
          </a:p>
        </p:txBody>
      </p:sp>
      <p:pic>
        <p:nvPicPr>
          <p:cNvPr id="313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700" y="826919"/>
            <a:ext cx="9144000" cy="3059282"/>
          </a:xfrm>
          <a:prstGeom prst="rect">
            <a:avLst/>
          </a:prstGeom>
          <a:ln w="12700">
            <a:miter lim="400000"/>
          </a:ln>
        </p:spPr>
      </p:pic>
      <p:sp>
        <p:nvSpPr>
          <p:cNvPr id="314" name="Rectangle 6"/>
          <p:cNvSpPr txBox="1"/>
          <p:nvPr/>
        </p:nvSpPr>
        <p:spPr>
          <a:xfrm>
            <a:off x="38100" y="4114799"/>
            <a:ext cx="8877300" cy="2127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000"/>
            </a:pPr>
            <a:r>
              <a:t>Modern BI tools like Tableau, Sisense,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SzPct val="100000"/>
              <a:buFont typeface="Arial"/>
              <a:buChar char="•"/>
              <a:defRPr sz="2000"/>
            </a:pPr>
          </a:p>
          <a:p>
            <a:pPr marL="285750" indent="-285750">
              <a:buSzPct val="100000"/>
              <a:buFont typeface="Arial"/>
              <a:buChar char="•"/>
              <a:defRPr sz="2000"/>
            </a:pPr>
            <a:r>
              <a:t>Don’t try to confuse this simplicity. “Spreadsheet magic” is a nightmare to analyze.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Title 1"/>
          <p:cNvSpPr txBox="1"/>
          <p:nvPr>
            <p:ph type="title"/>
          </p:nvPr>
        </p:nvSpPr>
        <p:spPr>
          <a:xfrm>
            <a:off x="152400" y="2526901"/>
            <a:ext cx="8839200" cy="1804198"/>
          </a:xfrm>
          <a:prstGeom prst="rect">
            <a:avLst/>
          </a:prstGeom>
        </p:spPr>
        <p:txBody>
          <a:bodyPr/>
          <a:lstStyle/>
          <a:p>
            <a:pPr>
              <a:defRPr sz="4000"/>
            </a:pPr>
            <a:r>
              <a:t>Demo Time!</a:t>
            </a:r>
          </a:p>
          <a:p>
            <a:pPr>
              <a:defRPr sz="4000"/>
            </a:pPr>
            <a:br/>
            <a:r>
              <a:rPr sz="2000">
                <a:latin typeface="Arial"/>
                <a:ea typeface="Arial"/>
                <a:cs typeface="Arial"/>
                <a:sym typeface="Arial"/>
              </a:rPr>
              <a:t>(09-PivotTables, 10-TopSongs)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Lookups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Look It Up with Lookups</a:t>
            </a:r>
          </a:p>
        </p:txBody>
      </p:sp>
      <p:graphicFrame>
        <p:nvGraphicFramePr>
          <p:cNvPr id="321" name="Table 2"/>
          <p:cNvGraphicFramePr/>
          <p:nvPr/>
        </p:nvGraphicFramePr>
        <p:xfrm>
          <a:off x="457200" y="1066800"/>
          <a:ext cx="4648200" cy="38585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2819400"/>
                <a:gridCol w="1828800"/>
              </a:tblGrid>
              <a:tr h="446022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Planet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Population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Zeelo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5020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Merinoa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380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Cardboard Box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2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…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…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Asteroid 9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95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</a:tbl>
          </a:graphicData>
        </a:graphic>
      </p:graphicFrame>
      <p:sp>
        <p:nvSpPr>
          <p:cNvPr id="322" name="Title 1"/>
          <p:cNvSpPr txBox="1"/>
          <p:nvPr/>
        </p:nvSpPr>
        <p:spPr>
          <a:xfrm>
            <a:off x="5334000" y="1430654"/>
            <a:ext cx="3657600" cy="3054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sz="2800"/>
            </a:pPr>
            <a:r>
              <a:t>Assume this table is gigantic</a:t>
            </a:r>
            <a:r>
              <a:t>…</a:t>
            </a:r>
          </a:p>
          <a:p>
            <a:pPr algn="ctr">
              <a:lnSpc>
                <a:spcPct val="90000"/>
              </a:lnSpc>
              <a:defRPr sz="2800"/>
            </a:pPr>
          </a:p>
          <a:p>
            <a:pPr algn="ctr">
              <a:lnSpc>
                <a:spcPct val="90000"/>
              </a:lnSpc>
              <a:defRPr sz="2800"/>
            </a:pPr>
            <a:r>
              <a:t>How would we </a:t>
            </a:r>
            <a:r>
              <a:rPr b="1"/>
              <a:t>retrieve</a:t>
            </a:r>
            <a:r>
              <a:t> the population of a specific planet for use in another formula?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Look It Up with Lookups</a:t>
            </a:r>
          </a:p>
        </p:txBody>
      </p:sp>
      <p:graphicFrame>
        <p:nvGraphicFramePr>
          <p:cNvPr id="325" name="Table 2"/>
          <p:cNvGraphicFramePr/>
          <p:nvPr/>
        </p:nvGraphicFramePr>
        <p:xfrm>
          <a:off x="457200" y="1066800"/>
          <a:ext cx="4648200" cy="38585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2819400"/>
                <a:gridCol w="1828800"/>
              </a:tblGrid>
              <a:tr h="446022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Planet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Population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Zeelo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5020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Merinoa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380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Cardboard Box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2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…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…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682511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Asteroid 9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95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</a:tbl>
          </a:graphicData>
        </a:graphic>
      </p:graphicFrame>
      <p:sp>
        <p:nvSpPr>
          <p:cNvPr id="326" name="Title 1"/>
          <p:cNvSpPr txBox="1"/>
          <p:nvPr/>
        </p:nvSpPr>
        <p:spPr>
          <a:xfrm>
            <a:off x="304800" y="5374415"/>
            <a:ext cx="8686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ct val="90000"/>
              </a:lnSpc>
              <a:defRPr b="1" sz="2400"/>
            </a:lvl1pPr>
          </a:lstStyle>
          <a:p>
            <a:pPr/>
            <a:r>
              <a:t>=vlookup( &lt;value&gt;, &lt;full table&gt;, &lt;column to retrieve&gt;)</a:t>
            </a:r>
          </a:p>
        </p:txBody>
      </p:sp>
      <p:sp>
        <p:nvSpPr>
          <p:cNvPr id="327" name="Title 1"/>
          <p:cNvSpPr txBox="1"/>
          <p:nvPr/>
        </p:nvSpPr>
        <p:spPr>
          <a:xfrm>
            <a:off x="5334000" y="1430654"/>
            <a:ext cx="3657600" cy="3054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lnSpc>
                <a:spcPct val="90000"/>
              </a:lnSpc>
              <a:defRPr sz="2800"/>
            </a:pPr>
            <a:r>
              <a:t>Assume this table is gigantic</a:t>
            </a:r>
            <a:r>
              <a:t>…</a:t>
            </a:r>
          </a:p>
          <a:p>
            <a:pPr algn="ctr">
              <a:lnSpc>
                <a:spcPct val="90000"/>
              </a:lnSpc>
              <a:defRPr sz="2800"/>
            </a:pPr>
          </a:p>
          <a:p>
            <a:pPr algn="ctr">
              <a:lnSpc>
                <a:spcPct val="90000"/>
              </a:lnSpc>
              <a:defRPr sz="2800"/>
            </a:pPr>
            <a:r>
              <a:t>How would we </a:t>
            </a:r>
            <a:r>
              <a:rPr b="1"/>
              <a:t>retrieve</a:t>
            </a:r>
            <a:r>
              <a:t> the population of a specific planet for use in another formula?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Class Videos (UPDATE)</a:t>
            </a:r>
          </a:p>
        </p:txBody>
      </p:sp>
      <p:sp>
        <p:nvSpPr>
          <p:cNvPr id="109" name="Rectangle 5"/>
          <p:cNvSpPr txBox="1"/>
          <p:nvPr/>
        </p:nvSpPr>
        <p:spPr>
          <a:xfrm>
            <a:off x="247650" y="5516738"/>
            <a:ext cx="8648700" cy="1341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/>
            </a:pPr>
            <a:r>
              <a:t>Class Videos will be automatically uploaded here:</a:t>
            </a:r>
          </a:p>
          <a:p>
            <a:pPr>
              <a:defRPr b="1" sz="1600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https://codingbootcamp.hosted.panopto.com/Panopto/Pages/Sessions/List.aspx?folderID=d59177d1-3103-467d-9a74-a8800132d06f</a:t>
            </a:r>
          </a:p>
          <a:p>
            <a:pPr/>
          </a:p>
        </p:txBody>
      </p:sp>
      <p:pic>
        <p:nvPicPr>
          <p:cNvPr id="110" name="Screen Shot 2018-02-14 at 1.46.40 PM.png" descr="Screen Shot 2018-02-14 at 1.46.40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74491"/>
            <a:ext cx="9144000" cy="47383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What Will This Yield?</a:t>
            </a:r>
          </a:p>
        </p:txBody>
      </p:sp>
      <p:graphicFrame>
        <p:nvGraphicFramePr>
          <p:cNvPr id="330" name="Table 2"/>
          <p:cNvGraphicFramePr/>
          <p:nvPr/>
        </p:nvGraphicFramePr>
        <p:xfrm>
          <a:off x="457200" y="1387101"/>
          <a:ext cx="8305800" cy="3092253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3615466"/>
                <a:gridCol w="2345167"/>
                <a:gridCol w="2345167"/>
              </a:tblGrid>
              <a:tr h="415792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Planet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Population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Species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Zeelo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5020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Zoltans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Merinoa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380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Murphies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Cardboard Box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2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Hambones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…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…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2400"/>
                      </a:pP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Asteroid 9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95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The Asterisks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</a:tbl>
          </a:graphicData>
        </a:graphic>
      </p:graphicFrame>
      <p:sp>
        <p:nvSpPr>
          <p:cNvPr id="331" name="Title 1"/>
          <p:cNvSpPr txBox="1"/>
          <p:nvPr/>
        </p:nvSpPr>
        <p:spPr>
          <a:xfrm>
            <a:off x="304800" y="4830808"/>
            <a:ext cx="8686800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ct val="90000"/>
              </a:lnSpc>
              <a:defRPr b="1" sz="3600"/>
            </a:lvl1pPr>
          </a:lstStyle>
          <a:p>
            <a:pPr/>
            <a:r>
              <a:t>=vlookup( “Asteroid 9”, Planets, 3)</a:t>
            </a:r>
          </a:p>
        </p:txBody>
      </p:sp>
      <p:sp>
        <p:nvSpPr>
          <p:cNvPr id="332" name="Title 1"/>
          <p:cNvSpPr txBox="1"/>
          <p:nvPr/>
        </p:nvSpPr>
        <p:spPr>
          <a:xfrm>
            <a:off x="381000" y="878615"/>
            <a:ext cx="8686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ct val="90000"/>
              </a:lnSpc>
              <a:defRPr b="1" sz="2400"/>
            </a:lvl1pPr>
          </a:lstStyle>
          <a:p>
            <a:pPr/>
            <a:r>
              <a:t>Planets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What Will This Yield?</a:t>
            </a:r>
          </a:p>
        </p:txBody>
      </p:sp>
      <p:graphicFrame>
        <p:nvGraphicFramePr>
          <p:cNvPr id="335" name="Table 2"/>
          <p:cNvGraphicFramePr/>
          <p:nvPr/>
        </p:nvGraphicFramePr>
        <p:xfrm>
          <a:off x="457200" y="1387101"/>
          <a:ext cx="8305800" cy="3092253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3615466"/>
                <a:gridCol w="2345167"/>
                <a:gridCol w="2345167"/>
              </a:tblGrid>
              <a:tr h="415792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Planet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Population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400">
                          <a:solidFill>
                            <a:srgbClr val="FFFFFF"/>
                          </a:solidFill>
                        </a:rPr>
                        <a:t>Species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Zeelo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5020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Zoltans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Merinoa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380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Murphies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Cardboard Box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2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Hambones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…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…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2400"/>
                      </a:pPr>
                    </a:p>
                  </a:txBody>
                  <a:tcPr marL="45720" marR="45720" marT="45720" marB="45720" anchor="ctr" anchorCtr="0" horzOverflow="overflow"/>
                </a:tc>
              </a:tr>
              <a:tr h="535292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Asteroid 9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95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400"/>
                        <a:t>The Asterisks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</a:tbl>
          </a:graphicData>
        </a:graphic>
      </p:graphicFrame>
      <p:sp>
        <p:nvSpPr>
          <p:cNvPr id="336" name="Title 1"/>
          <p:cNvSpPr txBox="1"/>
          <p:nvPr/>
        </p:nvSpPr>
        <p:spPr>
          <a:xfrm>
            <a:off x="304800" y="4770109"/>
            <a:ext cx="8686800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ct val="90000"/>
              </a:lnSpc>
              <a:defRPr b="1" sz="3600"/>
            </a:lvl1pPr>
          </a:lstStyle>
          <a:p>
            <a:pPr/>
            <a:r>
              <a:t>=vlookup( “Astroid 9”, Planets, 3)</a:t>
            </a:r>
          </a:p>
        </p:txBody>
      </p:sp>
      <p:sp>
        <p:nvSpPr>
          <p:cNvPr id="337" name="Title 1"/>
          <p:cNvSpPr txBox="1"/>
          <p:nvPr/>
        </p:nvSpPr>
        <p:spPr>
          <a:xfrm>
            <a:off x="381000" y="878615"/>
            <a:ext cx="8686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ct val="90000"/>
              </a:lnSpc>
              <a:defRPr b="1" sz="2400"/>
            </a:lvl1pPr>
          </a:lstStyle>
          <a:p>
            <a:pPr/>
            <a:r>
              <a:t>Planets</a:t>
            </a:r>
          </a:p>
        </p:txBody>
      </p:sp>
      <p:sp>
        <p:nvSpPr>
          <p:cNvPr id="338" name="Title 1"/>
          <p:cNvSpPr txBox="1"/>
          <p:nvPr/>
        </p:nvSpPr>
        <p:spPr>
          <a:xfrm>
            <a:off x="152400" y="5608309"/>
            <a:ext cx="8686800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lnSpc>
                <a:spcPct val="90000"/>
              </a:lnSpc>
              <a:defRPr b="1" sz="3600">
                <a:solidFill>
                  <a:srgbClr val="FF0000"/>
                </a:solidFill>
              </a:defRPr>
            </a:lvl1pPr>
          </a:lstStyle>
          <a:p>
            <a:pPr/>
            <a:r>
              <a:t>The Asterisks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itle 1"/>
          <p:cNvSpPr txBox="1"/>
          <p:nvPr>
            <p:ph type="title"/>
          </p:nvPr>
        </p:nvSpPr>
        <p:spPr>
          <a:xfrm>
            <a:off x="152400" y="2597595"/>
            <a:ext cx="8839200" cy="1662810"/>
          </a:xfrm>
          <a:prstGeom prst="rect">
            <a:avLst/>
          </a:prstGeom>
        </p:spPr>
        <p:txBody>
          <a:bodyPr/>
          <a:lstStyle/>
          <a:p>
            <a:pPr>
              <a:defRPr sz="4000"/>
            </a:pPr>
            <a:r>
              <a:t>Demo Time!</a:t>
            </a:r>
          </a:p>
          <a:p>
            <a:pPr>
              <a:defRPr sz="4000"/>
            </a:pPr>
            <a:br/>
            <a:r>
              <a:rPr sz="2000">
                <a:latin typeface="Arial"/>
                <a:ea typeface="Arial"/>
                <a:cs typeface="Arial"/>
                <a:sym typeface="Arial"/>
              </a:rPr>
              <a:t>(11-Lookups, 12-ProductPivot)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Questions / Discussion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Homework Assignment #1</a:t>
            </a:r>
          </a:p>
        </p:txBody>
      </p:sp>
      <p:sp>
        <p:nvSpPr>
          <p:cNvPr id="113" name="Rectangle 4"/>
          <p:cNvSpPr txBox="1"/>
          <p:nvPr/>
        </p:nvSpPr>
        <p:spPr>
          <a:xfrm>
            <a:off x="304800" y="5289746"/>
            <a:ext cx="8648700" cy="792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400"/>
            </a:lvl1pPr>
          </a:lstStyle>
          <a:p>
            <a:pPr/>
            <a:r>
              <a:t>You will be analyzing thousands of Kickstarter projects to look for funding trends across goal targets and topics. </a:t>
            </a:r>
          </a:p>
        </p:txBody>
      </p:sp>
      <p:pic>
        <p:nvPicPr>
          <p:cNvPr id="114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Homework Assignment #1</a:t>
            </a:r>
          </a:p>
        </p:txBody>
      </p:sp>
      <p:sp>
        <p:nvSpPr>
          <p:cNvPr id="117" name="Rectangle 4"/>
          <p:cNvSpPr txBox="1"/>
          <p:nvPr/>
        </p:nvSpPr>
        <p:spPr>
          <a:xfrm>
            <a:off x="209550" y="5181600"/>
            <a:ext cx="8648700" cy="10196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3600"/>
            </a:pPr>
            <a:r>
              <a:t>Due: </a:t>
            </a:r>
            <a:r>
              <a:rPr b="0"/>
              <a:t>Next Saturday </a:t>
            </a:r>
            <a:endParaRPr b="0"/>
          </a:p>
          <a:p>
            <a:pPr algn="ctr">
              <a:defRPr b="1" sz="2800"/>
            </a:pPr>
            <a:r>
              <a:t>Recommended Target</a:t>
            </a:r>
            <a:r>
              <a:rPr b="0"/>
              <a:t>: Thursday of Next Week</a:t>
            </a:r>
          </a:p>
        </p:txBody>
      </p:sp>
      <p:pic>
        <p:nvPicPr>
          <p:cNvPr id="118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Quick Refresher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itle 1"/>
          <p:cNvSpPr txBox="1"/>
          <p:nvPr>
            <p:ph type="title"/>
          </p:nvPr>
        </p:nvSpPr>
        <p:spPr>
          <a:xfrm>
            <a:off x="152400" y="2403796"/>
            <a:ext cx="8839200" cy="2050408"/>
          </a:xfrm>
          <a:prstGeom prst="rect">
            <a:avLst/>
          </a:prstGeom>
        </p:spPr>
        <p:txBody>
          <a:bodyPr/>
          <a:lstStyle/>
          <a:p>
            <a:pPr/>
            <a:r>
              <a:t>What two main ideas do we focus on when analyzing </a:t>
            </a:r>
            <a:r>
              <a:rPr sz="3800"/>
              <a:t>data</a:t>
            </a:r>
            <a: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le 1"/>
          <p:cNvSpPr txBox="1"/>
          <p:nvPr>
            <p:ph type="title"/>
          </p:nvPr>
        </p:nvSpPr>
        <p:spPr>
          <a:xfrm>
            <a:off x="76200" y="1371600"/>
            <a:ext cx="8915400" cy="3733800"/>
          </a:xfrm>
          <a:prstGeom prst="rect">
            <a:avLst/>
          </a:prstGeom>
        </p:spPr>
        <p:txBody>
          <a:bodyPr/>
          <a:lstStyle/>
          <a:p>
            <a:pPr>
              <a:defRPr sz="8000"/>
            </a:pPr>
            <a:r>
              <a:t>Truth-Telling</a:t>
            </a:r>
            <a:br/>
            <a:r>
              <a:rPr sz="4800">
                <a:latin typeface="Arial"/>
                <a:ea typeface="Arial"/>
                <a:cs typeface="Arial"/>
                <a:sym typeface="Arial"/>
              </a:rPr>
              <a:t>&amp;</a:t>
            </a:r>
            <a:br>
              <a:rPr sz="4800">
                <a:latin typeface="Arial"/>
                <a:ea typeface="Arial"/>
                <a:cs typeface="Arial"/>
                <a:sym typeface="Arial"/>
              </a:rPr>
            </a:br>
            <a:r>
              <a:t>Story Telling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1_Unbranded">
  <a:themeElements>
    <a:clrScheme name="1_Unbranded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1_Unbranded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_Unbrande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1_Unbranded">
  <a:themeElements>
    <a:clrScheme name="1_Unbranded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1_Unbranded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_Unbrande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